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18" r:id="rId4"/>
    <p:sldId id="319" r:id="rId5"/>
    <p:sldId id="320" r:id="rId6"/>
    <p:sldId id="258" r:id="rId7"/>
    <p:sldId id="259" r:id="rId8"/>
    <p:sldId id="262" r:id="rId9"/>
    <p:sldId id="260" r:id="rId10"/>
    <p:sldId id="263" r:id="rId11"/>
    <p:sldId id="264" r:id="rId12"/>
    <p:sldId id="31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88" autoAdjust="0"/>
  </p:normalViewPr>
  <p:slideViewPr>
    <p:cSldViewPr>
      <p:cViewPr varScale="1">
        <p:scale>
          <a:sx n="43" d="100"/>
          <a:sy n="43" d="100"/>
        </p:scale>
        <p:origin x="58" y="3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029AF-A905-471B-9C6D-2A874FD40FE8}" type="datetimeFigureOut">
              <a:rPr lang="en-GB" smtClean="0"/>
              <a:t>04/10/2016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0814-E783-45F8-912D-3A700D2C71D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9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6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9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3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8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3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0814-E783-45F8-912D-3A700D2C71D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6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26223" y="1930491"/>
            <a:ext cx="7352353" cy="742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3491" y="6487355"/>
            <a:ext cx="9757816" cy="1148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499600" cy="1257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423400" cy="1117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5876" y="1672937"/>
            <a:ext cx="10633047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7050" y="2780066"/>
            <a:ext cx="9638665" cy="6331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62737" y="9414086"/>
            <a:ext cx="276859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A9A9A"/>
                </a:solidFill>
                <a:latin typeface="Arial"/>
                <a:cs typeface="Arial"/>
              </a:defRPr>
            </a:lvl1pPr>
          </a:lstStyle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www.CyberSecuritySoton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www.CyberSecuritySoton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owasp.org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cve.mitre.org/about/terminology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ildsecurityin.com/images/pillars.g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://www.cigital.com/justiceleague/wpLcontent/uploads/2007/07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www.greatpriceshere.com/2008/06/30/billLgatesLdethroned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hyperlink" Target="http://microsoft.com/sdl)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security/sdl/learn/measurable.aspx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security/sdl/learn/measurable.aspx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hyperlink" Target="http://www.webdesigncompany.net/websiteLoptimizationLmovingLtarget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70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69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8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76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3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71.png"/><Relationship Id="rId1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81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17" Type="http://schemas.openxmlformats.org/officeDocument/2006/relationships/image" Target="../media/image80.png"/><Relationship Id="rId2" Type="http://schemas.openxmlformats.org/officeDocument/2006/relationships/image" Target="../media/image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9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78.png"/><Relationship Id="rId19" Type="http://schemas.openxmlformats.org/officeDocument/2006/relationships/hyperlink" Target="http://blogs.lawyers.com/2012/08/facebooksLprivacyLpolicyLwasLaLlieLsaysLtheLftc/computerLprivacyLsquare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7.png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82.pn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21" Type="http://schemas.openxmlformats.org/officeDocument/2006/relationships/image" Target="../media/image99.png"/><Relationship Id="rId7" Type="http://schemas.openxmlformats.org/officeDocument/2006/relationships/image" Target="../media/image4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18" Type="http://schemas.openxmlformats.org/officeDocument/2006/relationships/hyperlink" Target="http://www.michiganemploymentlawadvisor.com/technologyLemploymentLissues/employeesLtheLweakestLlinkLinLtheLcompanyLdataL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103.jp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2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png"/><Relationship Id="rId1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8.png"/><Relationship Id="rId18" Type="http://schemas.openxmlformats.org/officeDocument/2006/relationships/image" Target="../media/image113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3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6.png"/><Relationship Id="rId5" Type="http://schemas.openxmlformats.org/officeDocument/2006/relationships/image" Target="../media/image6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hyperlink" Target="http://www.isdecisions.com/products/userlock/bene%EF%AC%81ts.htm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4.jpg"/><Relationship Id="rId21" Type="http://schemas.openxmlformats.org/officeDocument/2006/relationships/image" Target="../media/image121.png"/><Relationship Id="rId7" Type="http://schemas.openxmlformats.org/officeDocument/2006/relationships/image" Target="../media/image8.png"/><Relationship Id="rId12" Type="http://schemas.openxmlformats.org/officeDocument/2006/relationships/image" Target="../media/image74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6.png"/><Relationship Id="rId24" Type="http://schemas.openxmlformats.org/officeDocument/2006/relationships/image" Target="../media/image124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5.png"/><Relationship Id="rId9" Type="http://schemas.openxmlformats.org/officeDocument/2006/relationships/image" Target="../media/image114.png"/><Relationship Id="rId14" Type="http://schemas.openxmlformats.org/officeDocument/2006/relationships/image" Target="../media/image48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17" Type="http://schemas.openxmlformats.org/officeDocument/2006/relationships/hyperlink" Target="http://www.ultraedit.com/support/tutorials_power_tips/uestudio/integrated_debugger.html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1.png"/><Relationship Id="rId5" Type="http://schemas.openxmlformats.org/officeDocument/2006/relationships/image" Target="../media/image6.png"/><Relationship Id="rId15" Type="http://schemas.openxmlformats.org/officeDocument/2006/relationships/image" Target="../media/image132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image" Target="../media/image129.png"/><Relationship Id="rId1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8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6.png"/><Relationship Id="rId2" Type="http://schemas.openxmlformats.org/officeDocument/2006/relationships/image" Target="../media/image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msdn.microsoft.com/enLus/library/bb288454.aspx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11.png"/><Relationship Id="rId10" Type="http://schemas.openxmlformats.org/officeDocument/2006/relationships/image" Target="../media/image135.png"/><Relationship Id="rId4" Type="http://schemas.openxmlformats.org/officeDocument/2006/relationships/image" Target="../media/image5.png"/><Relationship Id="rId9" Type="http://schemas.openxmlformats.org/officeDocument/2006/relationships/image" Target="../media/image134.png"/><Relationship Id="rId1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0.png"/><Relationship Id="rId5" Type="http://schemas.openxmlformats.org/officeDocument/2006/relationships/image" Target="../media/image6.png"/><Relationship Id="rId15" Type="http://schemas.openxmlformats.org/officeDocument/2006/relationships/image" Target="../media/image137.png"/><Relationship Id="rId10" Type="http://schemas.openxmlformats.org/officeDocument/2006/relationships/image" Target="../media/image139.png"/><Relationship Id="rId4" Type="http://schemas.openxmlformats.org/officeDocument/2006/relationships/image" Target="../media/image5.png"/><Relationship Id="rId9" Type="http://schemas.openxmlformats.org/officeDocument/2006/relationships/image" Target="../media/image138.png"/><Relationship Id="rId1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3.png"/><Relationship Id="rId5" Type="http://schemas.openxmlformats.org/officeDocument/2006/relationships/image" Target="../media/image6.png"/><Relationship Id="rId15" Type="http://schemas.openxmlformats.org/officeDocument/2006/relationships/image" Target="../media/image145.png"/><Relationship Id="rId10" Type="http://schemas.openxmlformats.org/officeDocument/2006/relationships/image" Target="../media/image142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7.png"/><Relationship Id="rId21" Type="http://schemas.openxmlformats.org/officeDocument/2006/relationships/image" Target="../media/image161.png"/><Relationship Id="rId7" Type="http://schemas.openxmlformats.org/officeDocument/2006/relationships/image" Target="../media/image132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6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51.png"/><Relationship Id="rId5" Type="http://schemas.openxmlformats.org/officeDocument/2006/relationships/image" Target="../media/image108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31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166.png"/><Relationship Id="rId9" Type="http://schemas.openxmlformats.org/officeDocument/2006/relationships/hyperlink" Target="http://www.isdecisions.com/products/userlock/bene%EF%AC%81ts.htm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7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6.png"/><Relationship Id="rId5" Type="http://schemas.openxmlformats.org/officeDocument/2006/relationships/image" Target="../media/image6.png"/><Relationship Id="rId10" Type="http://schemas.openxmlformats.org/officeDocument/2006/relationships/image" Target="../media/image170.png"/><Relationship Id="rId4" Type="http://schemas.openxmlformats.org/officeDocument/2006/relationships/image" Target="../media/image5.png"/><Relationship Id="rId9" Type="http://schemas.openxmlformats.org/officeDocument/2006/relationships/image" Target="../media/image169.png"/><Relationship Id="rId1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3.png"/><Relationship Id="rId5" Type="http://schemas.openxmlformats.org/officeDocument/2006/relationships/image" Target="../media/image6.png"/><Relationship Id="rId15" Type="http://schemas.openxmlformats.org/officeDocument/2006/relationships/image" Target="../media/image174.png"/><Relationship Id="rId10" Type="http://schemas.openxmlformats.org/officeDocument/2006/relationships/image" Target="../media/image173.png"/><Relationship Id="rId4" Type="http://schemas.openxmlformats.org/officeDocument/2006/relationships/image" Target="../media/image5.png"/><Relationship Id="rId9" Type="http://schemas.openxmlformats.org/officeDocument/2006/relationships/image" Target="../media/image172.png"/><Relationship Id="rId1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hyperlink" Target="http://lildaveslife.blogspot.com/2011_11_01_archiv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7.png"/><Relationship Id="rId5" Type="http://schemas.openxmlformats.org/officeDocument/2006/relationships/image" Target="../media/image6.png"/><Relationship Id="rId15" Type="http://schemas.openxmlformats.org/officeDocument/2006/relationships/image" Target="../media/image178.jpg"/><Relationship Id="rId10" Type="http://schemas.openxmlformats.org/officeDocument/2006/relationships/image" Target="../media/image176.png"/><Relationship Id="rId4" Type="http://schemas.openxmlformats.org/officeDocument/2006/relationships/image" Target="../media/image5.png"/><Relationship Id="rId9" Type="http://schemas.openxmlformats.org/officeDocument/2006/relationships/image" Target="../media/image175.pn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1.png"/><Relationship Id="rId5" Type="http://schemas.openxmlformats.org/officeDocument/2006/relationships/image" Target="../media/image6.png"/><Relationship Id="rId10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179.png"/><Relationship Id="rId1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84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xkcd.com/898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8.jp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87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8.png"/><Relationship Id="rId5" Type="http://schemas.openxmlformats.org/officeDocument/2006/relationships/image" Target="../media/image6.png"/><Relationship Id="rId10" Type="http://schemas.openxmlformats.org/officeDocument/2006/relationships/hyperlink" Target="http://www.assurent.com/index.php?id=59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capec.mitre.org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89.jp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0.jp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29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jpg"/><Relationship Id="rId4" Type="http://schemas.openxmlformats.org/officeDocument/2006/relationships/image" Target="../media/image18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jp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jpg"/><Relationship Id="rId4" Type="http://schemas.openxmlformats.org/officeDocument/2006/relationships/image" Target="../media/image18.png"/><Relationship Id="rId9" Type="http://schemas.openxmlformats.org/officeDocument/2006/relationships/image" Target="../media/image29.jp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40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0259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111684" cy="5145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035336" cy="5005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8889" y="1260204"/>
            <a:ext cx="8985910" cy="153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7053" y="1303922"/>
            <a:ext cx="8947785" cy="20955"/>
          </a:xfrm>
          <a:custGeom>
            <a:avLst/>
            <a:gdLst/>
            <a:ahLst/>
            <a:cxnLst/>
            <a:rect l="l" t="t" r="r" b="b"/>
            <a:pathLst>
              <a:path w="8947785" h="20955">
                <a:moveTo>
                  <a:pt x="8947746" y="38"/>
                </a:moveTo>
                <a:lnTo>
                  <a:pt x="0" y="20602"/>
                </a:lnTo>
              </a:path>
            </a:pathLst>
          </a:custGeom>
          <a:ln w="63500">
            <a:solidFill>
              <a:srgbClr val="0055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00" y="4965700"/>
            <a:ext cx="4025900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0" y="4965699"/>
            <a:ext cx="4025900" cy="635000"/>
          </a:xfrm>
          <a:custGeom>
            <a:avLst/>
            <a:gdLst/>
            <a:ahLst/>
            <a:cxnLst/>
            <a:rect l="l" t="t" r="r" b="b"/>
            <a:pathLst>
              <a:path w="4025900" h="635000">
                <a:moveTo>
                  <a:pt x="0" y="0"/>
                </a:moveTo>
                <a:lnTo>
                  <a:pt x="4025900" y="0"/>
                </a:lnTo>
                <a:lnTo>
                  <a:pt x="4025900" y="634999"/>
                </a:lnTo>
                <a:lnTo>
                  <a:pt x="0" y="634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1700" y="279400"/>
            <a:ext cx="4178300" cy="927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503" y="8865878"/>
            <a:ext cx="3243580" cy="72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u="sng" spc="-5" dirty="0">
                <a:solidFill>
                  <a:srgbClr val="164F86"/>
                </a:solidFill>
                <a:latin typeface="Arial"/>
                <a:cs typeface="Arial"/>
                <a:hlinkClick r:id="rId9"/>
              </a:rPr>
              <a:t>www.CyberSecuritySoton.org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240"/>
              </a:spcBef>
            </a:pP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@CybSecSoton (fb &amp;</a:t>
            </a:r>
            <a:r>
              <a:rPr sz="1800" b="1" i="1" u="sng" spc="-1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tw)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884" y="5613400"/>
            <a:ext cx="3338931" cy="33389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500" y="5626100"/>
            <a:ext cx="3187700" cy="318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34913" y="1956396"/>
            <a:ext cx="5685155" cy="2128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510"/>
              </a:lnSpc>
            </a:pPr>
            <a:r>
              <a:rPr sz="4600" i="1" spc="5" dirty="0">
                <a:latin typeface="Arial"/>
                <a:cs typeface="Arial"/>
              </a:rPr>
              <a:t>Comp6236</a:t>
            </a:r>
            <a:endParaRPr sz="4600" dirty="0">
              <a:latin typeface="Arial"/>
              <a:cs typeface="Arial"/>
            </a:endParaRPr>
          </a:p>
          <a:p>
            <a:pPr marL="12700" marR="5080" algn="ctr">
              <a:lnSpc>
                <a:spcPts val="5500"/>
              </a:lnSpc>
              <a:spcBef>
                <a:spcPts val="190"/>
              </a:spcBef>
            </a:pPr>
            <a:r>
              <a:rPr sz="4600" i="1" spc="5" dirty="0">
                <a:latin typeface="Arial"/>
                <a:cs typeface="Arial"/>
              </a:rPr>
              <a:t>SE &amp; </a:t>
            </a:r>
            <a:r>
              <a:rPr sz="4600" i="1" dirty="0">
                <a:latin typeface="Arial"/>
                <a:cs typeface="Arial"/>
              </a:rPr>
              <a:t>Cyber</a:t>
            </a:r>
            <a:r>
              <a:rPr sz="4600" i="1" spc="-70" dirty="0">
                <a:latin typeface="Arial"/>
                <a:cs typeface="Arial"/>
              </a:rPr>
              <a:t> </a:t>
            </a:r>
            <a:r>
              <a:rPr sz="4600" i="1" dirty="0">
                <a:latin typeface="Arial"/>
                <a:cs typeface="Arial"/>
              </a:rPr>
              <a:t>Security  week</a:t>
            </a:r>
            <a:r>
              <a:rPr sz="4600" i="1" spc="-85" dirty="0">
                <a:latin typeface="Arial"/>
                <a:cs typeface="Arial"/>
              </a:rPr>
              <a:t> </a:t>
            </a:r>
            <a:r>
              <a:rPr sz="4600" i="1" dirty="0">
                <a:latin typeface="Arial"/>
                <a:cs typeface="Arial"/>
              </a:rPr>
              <a:t>1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4914" y="5548388"/>
            <a:ext cx="6582486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4400" spc="-204" dirty="0">
                <a:solidFill>
                  <a:srgbClr val="9A9A9A"/>
                </a:solidFill>
                <a:latin typeface="Arial"/>
                <a:cs typeface="Arial"/>
              </a:rPr>
              <a:t>Dr Md Sadek Ferdous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sz="3800" i="1" spc="-5" dirty="0">
                <a:latin typeface="Arial"/>
                <a:cs typeface="Arial"/>
              </a:rPr>
              <a:t>pl</a:t>
            </a:r>
            <a:r>
              <a:rPr sz="3800" i="1" dirty="0">
                <a:latin typeface="Arial"/>
                <a:cs typeface="Arial"/>
              </a:rPr>
              <a:t>an</a:t>
            </a:r>
            <a:r>
              <a:rPr sz="3800" i="1" spc="-5" dirty="0">
                <a:latin typeface="Arial"/>
                <a:cs typeface="Arial"/>
              </a:rPr>
              <a:t> o</a:t>
            </a:r>
            <a:r>
              <a:rPr sz="3800" i="1" dirty="0">
                <a:latin typeface="Arial"/>
                <a:cs typeface="Arial"/>
              </a:rPr>
              <a:t>f</a:t>
            </a:r>
            <a:r>
              <a:rPr sz="3800" i="1" spc="-5" dirty="0">
                <a:latin typeface="Arial"/>
                <a:cs typeface="Arial"/>
              </a:rPr>
              <a:t> l</a:t>
            </a:r>
            <a:r>
              <a:rPr sz="3800" i="1" dirty="0">
                <a:latin typeface="Arial"/>
                <a:cs typeface="Arial"/>
              </a:rPr>
              <a:t>ect</a:t>
            </a:r>
            <a:r>
              <a:rPr sz="3800" i="1" spc="-5" dirty="0">
                <a:latin typeface="Arial"/>
                <a:cs typeface="Arial"/>
              </a:rPr>
              <a:t>u</a:t>
            </a:r>
            <a:r>
              <a:rPr sz="3800" i="1" dirty="0">
                <a:latin typeface="Arial"/>
                <a:cs typeface="Arial"/>
              </a:rPr>
              <a:t>res	(1)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6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7154"/>
              </p:ext>
            </p:extLst>
          </p:nvPr>
        </p:nvGraphicFramePr>
        <p:xfrm>
          <a:off x="1842871" y="2043374"/>
          <a:ext cx="9540607" cy="5348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75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W1</a:t>
                      </a:r>
                      <a:r>
                        <a:rPr sz="145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(S</a:t>
                      </a:r>
                      <a:r>
                        <a:rPr lang="en-GB" sz="1450" spc="5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Introduction to the</a:t>
                      </a:r>
                      <a:r>
                        <a:rPr sz="145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Course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lang="en-GB" sz="1450" spc="4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3</a:t>
                      </a:r>
                      <a:r>
                        <a:rPr lang="en-GB" sz="1450" spc="4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Software 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Building Security</a:t>
                      </a:r>
                      <a:r>
                        <a:rPr sz="145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In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spc="5" dirty="0">
                          <a:latin typeface="Cambria"/>
                          <a:cs typeface="Cambria"/>
                        </a:rPr>
                        <a:t>Security and Usability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dirty="0">
                          <a:latin typeface="Cambria"/>
                          <a:cs typeface="Cambria"/>
                        </a:rPr>
                        <a:t> Academic Papers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5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W2</a:t>
                      </a:r>
                      <a:r>
                        <a:rPr sz="14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>
                          <a:latin typeface="Cambria"/>
                          <a:cs typeface="Cambria"/>
                        </a:rPr>
                        <a:t>MY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450" spc="5" dirty="0">
                          <a:latin typeface="Cambria"/>
                          <a:cs typeface="Cambria"/>
                        </a:rPr>
                        <a:t>Introduction to Security Risk Analysis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05"/>
                        </a:lnSpc>
                      </a:pP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9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Model</a:t>
                      </a:r>
                      <a:r>
                        <a:rPr lang="en-GB" sz="1450" spc="1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15" dirty="0">
                          <a:latin typeface="Cambria"/>
                          <a:cs typeface="Cambria"/>
                        </a:rPr>
                        <a:t>Driven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Risk Analysis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Chapter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3: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guided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tour for the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method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9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r>
                        <a:rPr lang="en-GB" sz="1450" spc="10" dirty="0">
                          <a:latin typeface="Cambria"/>
                          <a:cs typeface="Cambria"/>
                        </a:rPr>
                        <a:t> Exercise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Model</a:t>
                      </a:r>
                      <a:r>
                        <a:rPr lang="en-GB" sz="1450" spc="1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450" spc="15" dirty="0">
                          <a:latin typeface="Cambria"/>
                          <a:cs typeface="Cambria"/>
                        </a:rPr>
                        <a:t>Driven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Risk Analysis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Chapter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3: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guided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tour for the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CORAS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method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W3</a:t>
                      </a:r>
                      <a:r>
                        <a:rPr sz="14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>
                          <a:latin typeface="Cambria"/>
                          <a:cs typeface="Cambria"/>
                        </a:rPr>
                        <a:t>MY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Requirements 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SQUARE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>
                      <a:solidFill>
                        <a:srgbClr val="000000"/>
                      </a:solidFill>
                      <a:prstDash val="soli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Requirements – Abuse</a:t>
                      </a:r>
                      <a:r>
                        <a:rPr sz="145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Cases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8;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Software 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Building Security</a:t>
                      </a:r>
                      <a:r>
                        <a:rPr sz="145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In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393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1450" spc="15" dirty="0">
                          <a:latin typeface="Cambria"/>
                          <a:cs typeface="Cambria"/>
                        </a:rPr>
                        <a:t>W4</a:t>
                      </a:r>
                      <a:r>
                        <a:rPr sz="14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450" spc="5" dirty="0">
                          <a:latin typeface="Cambria"/>
                          <a:cs typeface="Cambria"/>
                        </a:rPr>
                        <a:t>SF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)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Architecture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and Design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Threat</a:t>
                      </a:r>
                      <a:endParaRPr sz="145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Modelling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STRIDE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9 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-1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Threat Modelling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STRIDE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10" dirty="0">
                          <a:latin typeface="Cambria"/>
                          <a:cs typeface="Cambria"/>
                        </a:rPr>
                        <a:t>Chapter 9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Security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Development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Life</a:t>
                      </a:r>
                      <a:r>
                        <a:rPr sz="1450" spc="1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Cycle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39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53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Secure Software Architecture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and Design </a:t>
                      </a:r>
                      <a:r>
                        <a:rPr sz="1450" spc="105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lang="en-GB" sz="1450" spc="5" dirty="0" err="1">
                          <a:latin typeface="Cambria"/>
                          <a:cs typeface="Cambria"/>
                        </a:rPr>
                        <a:t>hreat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50" spc="5" dirty="0">
                          <a:latin typeface="Cambria"/>
                          <a:cs typeface="Cambria"/>
                        </a:rPr>
                        <a:t>Modelling </a:t>
                      </a:r>
                      <a:r>
                        <a:rPr sz="1450" spc="10" dirty="0">
                          <a:latin typeface="Cambria"/>
                          <a:cs typeface="Cambria"/>
                        </a:rPr>
                        <a:t>– LINDDUN – Misuse</a:t>
                      </a:r>
                      <a:r>
                        <a:rPr sz="14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" dirty="0">
                          <a:latin typeface="Cambria"/>
                          <a:cs typeface="Cambria"/>
                        </a:rPr>
                        <a:t>Cases</a:t>
                      </a:r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45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3934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600" spc="20" dirty="0">
                          <a:latin typeface="Cambria"/>
                          <a:cs typeface="Cambria"/>
                        </a:rPr>
                        <a:t>W5</a:t>
                      </a:r>
                      <a:r>
                        <a:rPr sz="1600" spc="-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>
                          <a:latin typeface="Cambria"/>
                          <a:cs typeface="Cambria"/>
                        </a:rPr>
                        <a:t>SF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GB" sz="1600" dirty="0">
                          <a:latin typeface="Cambria"/>
                          <a:cs typeface="Cambria"/>
                        </a:rPr>
                        <a:t>Designing Secure Architectures Using Software Patterns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lang="en-GB" sz="1600" dirty="0">
                          <a:latin typeface="Cambria"/>
                          <a:cs typeface="Cambria"/>
                        </a:rPr>
                        <a:t>E. B. Fernandez. Security Patterns In Practice, Chapters 1-2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25557"/>
                  </a:ext>
                </a:extLst>
              </a:tr>
              <a:tr h="513934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600" spc="20" dirty="0">
                          <a:latin typeface="Cambria"/>
                          <a:cs typeface="Cambria"/>
                        </a:rPr>
                        <a:t>W6</a:t>
                      </a:r>
                      <a:r>
                        <a:rPr sz="1600" spc="-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>
                          <a:latin typeface="Cambria"/>
                          <a:cs typeface="Cambria"/>
                        </a:rPr>
                        <a:t>MY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>
                      <a:solidFill>
                        <a:srgbClr val="000000"/>
                      </a:solidFill>
                      <a:prstDash val="soli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GB" sz="1600" spc="10" dirty="0">
                          <a:latin typeface="Cambria"/>
                          <a:cs typeface="Cambria"/>
                        </a:rPr>
                        <a:t>Risk-Based Software Testing, Model Checking and Software Verification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935"/>
                        </a:lnSpc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1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127">
                      <a:solidFill>
                        <a:srgbClr val="000000"/>
                      </a:solidFill>
                      <a:prstDash val="solid"/>
                    </a:lnR>
                    <a:lnT w="31148">
                      <a:solidFill>
                        <a:srgbClr val="000000"/>
                      </a:solidFill>
                      <a:prstDash val="solid"/>
                    </a:lnT>
                    <a:lnB w="3114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0478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sz="3800" i="1" spc="-5" dirty="0">
                <a:latin typeface="Arial"/>
                <a:cs typeface="Arial"/>
              </a:rPr>
              <a:t>pl</a:t>
            </a:r>
            <a:r>
              <a:rPr sz="3800" i="1" dirty="0">
                <a:latin typeface="Arial"/>
                <a:cs typeface="Arial"/>
              </a:rPr>
              <a:t>an</a:t>
            </a:r>
            <a:r>
              <a:rPr sz="3800" i="1" spc="-5" dirty="0">
                <a:latin typeface="Arial"/>
                <a:cs typeface="Arial"/>
              </a:rPr>
              <a:t> o</a:t>
            </a:r>
            <a:r>
              <a:rPr sz="3800" i="1" dirty="0">
                <a:latin typeface="Arial"/>
                <a:cs typeface="Arial"/>
              </a:rPr>
              <a:t>f</a:t>
            </a:r>
            <a:r>
              <a:rPr sz="3800" i="1" spc="-5" dirty="0">
                <a:latin typeface="Arial"/>
                <a:cs typeface="Arial"/>
              </a:rPr>
              <a:t> l</a:t>
            </a:r>
            <a:r>
              <a:rPr sz="3800" i="1" dirty="0">
                <a:latin typeface="Arial"/>
                <a:cs typeface="Arial"/>
              </a:rPr>
              <a:t>ect</a:t>
            </a:r>
            <a:r>
              <a:rPr sz="3800" i="1" spc="-5" dirty="0">
                <a:latin typeface="Arial"/>
                <a:cs typeface="Arial"/>
              </a:rPr>
              <a:t>u</a:t>
            </a:r>
            <a:r>
              <a:rPr sz="3800" i="1" dirty="0">
                <a:latin typeface="Arial"/>
                <a:cs typeface="Arial"/>
              </a:rPr>
              <a:t>res	(2)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7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92329"/>
              </p:ext>
            </p:extLst>
          </p:nvPr>
        </p:nvGraphicFramePr>
        <p:xfrm>
          <a:off x="1557959" y="2091190"/>
          <a:ext cx="9908113" cy="5909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9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755">
                <a:tc rowSpan="3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</a:pPr>
                      <a:r>
                        <a:rPr sz="1600" spc="20" dirty="0">
                          <a:latin typeface="Cambria"/>
                          <a:cs typeface="Cambria"/>
                        </a:rPr>
                        <a:t>W7</a:t>
                      </a:r>
                      <a:r>
                        <a:rPr sz="16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0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err="1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spc="10" dirty="0">
                          <a:latin typeface="Cambria"/>
                          <a:cs typeface="Cambria"/>
                        </a:rPr>
                        <a:t>, McGraw. Building Secure Software. Chapter 7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0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9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 - 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Defenses</a:t>
                      </a:r>
                      <a:endParaRPr lang="en-GB"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>
                      <a:solidFill>
                        <a:srgbClr val="000000"/>
                      </a:solidFill>
                      <a:prstDash val="soli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08">
                      <a:solidFill>
                        <a:srgbClr val="000000"/>
                      </a:solidFill>
                      <a:prstDash val="solid"/>
                    </a:lnT>
                    <a:lnB w="3232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GB" sz="1600" dirty="0" err="1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dirty="0">
                          <a:latin typeface="Cambria"/>
                          <a:cs typeface="Cambria"/>
                        </a:rPr>
                        <a:t>, McGraw. Building Secure Software. Chapter 7.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346">
                      <a:solidFill>
                        <a:srgbClr val="000000"/>
                      </a:solidFill>
                      <a:prstDash val="solid"/>
                    </a:lnL>
                    <a:lnR w="32346">
                      <a:solidFill>
                        <a:srgbClr val="000000"/>
                      </a:solidFill>
                      <a:prstDash val="solid"/>
                    </a:lnR>
                    <a:lnT w="32308">
                      <a:solidFill>
                        <a:srgbClr val="000000"/>
                      </a:solidFill>
                      <a:prstDash val="solid"/>
                    </a:lnT>
                    <a:lnB w="3232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0" spc="10" dirty="0">
                          <a:latin typeface="Cambria"/>
                          <a:cs typeface="Cambria"/>
                        </a:rPr>
                        <a:t>Lab</a:t>
                      </a:r>
                      <a:endParaRPr sz="1600" b="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21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15" dirty="0">
                          <a:latin typeface="Cambria"/>
                          <a:cs typeface="Cambria"/>
                        </a:rPr>
                        <a:t>W8</a:t>
                      </a:r>
                      <a:r>
                        <a:rPr sz="16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 err="1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spc="10" dirty="0">
                          <a:latin typeface="Cambria"/>
                          <a:cs typeface="Cambria"/>
                        </a:rPr>
                        <a:t>, McGraw. Building Secure Software. Chapter 7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Low-Level Software Vulnerabilities - 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Defenses</a:t>
                      </a:r>
                      <a:endParaRPr lang="en-GB"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GB" sz="1600" dirty="0" err="1">
                          <a:latin typeface="Cambria"/>
                          <a:cs typeface="Cambria"/>
                        </a:rPr>
                        <a:t>Viega</a:t>
                      </a:r>
                      <a:r>
                        <a:rPr lang="en-GB" sz="1600" dirty="0">
                          <a:latin typeface="Cambria"/>
                          <a:cs typeface="Cambria"/>
                        </a:rPr>
                        <a:t>, McGraw. Building Secure Software. Chapter 7.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>
                      <a:solidFill>
                        <a:srgbClr val="000000"/>
                      </a:solidFill>
                      <a:prstDash val="soli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0" spc="10" dirty="0">
                          <a:latin typeface="Cambria"/>
                          <a:cs typeface="Cambria"/>
                        </a:rPr>
                        <a:t>Lab</a:t>
                      </a:r>
                      <a:endParaRPr sz="1600" b="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endParaRPr lang="en-GB" sz="1600" spc="15" dirty="0">
                        <a:latin typeface="Cambria"/>
                        <a:cs typeface="Cambria"/>
                      </a:endParaRPr>
                    </a:p>
                    <a:p>
                      <a:pPr marL="349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600" spc="15" dirty="0">
                          <a:latin typeface="Cambria"/>
                          <a:cs typeface="Cambria"/>
                        </a:rPr>
                        <a:t>W9</a:t>
                      </a:r>
                      <a:r>
                        <a:rPr sz="16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5" dirty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>
                          <a:latin typeface="Cambria"/>
                          <a:cs typeface="Cambria"/>
                        </a:rPr>
                        <a:t>Static and Dynamic Analysis of Code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025"/>
                        </a:lnSpc>
                      </a:pPr>
                      <a:endParaRPr lang="en-GB" sz="1600" spc="1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0379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>
                          <a:latin typeface="Cambria"/>
                          <a:cs typeface="Cambria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936186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386117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 marL="34925" marR="427990">
                        <a:lnSpc>
                          <a:spcPct val="112599"/>
                        </a:lnSpc>
                      </a:pPr>
                      <a:r>
                        <a:rPr sz="160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0  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lang="en-GB" sz="1600" dirty="0">
                          <a:latin typeface="Cambria"/>
                          <a:cs typeface="Cambria"/>
                        </a:rPr>
                        <a:t>Malware Analysis and Reverse Engineering Part 1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12599"/>
                        </a:lnSpc>
                        <a:spcBef>
                          <a:spcPts val="605"/>
                        </a:spcBef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026977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dirty="0">
                          <a:latin typeface="Times New Roman"/>
                          <a:cs typeface="Times New Roman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74733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spc="10" dirty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867438"/>
                  </a:ext>
                </a:extLst>
              </a:tr>
              <a:tr h="36542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4925" marR="427990">
                        <a:lnSpc>
                          <a:spcPct val="112599"/>
                        </a:lnSpc>
                      </a:pPr>
                      <a:r>
                        <a:rPr sz="160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1  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GB" sz="1600" spc="10" dirty="0">
                          <a:latin typeface="Cambria"/>
                          <a:cs typeface="Cambria"/>
                        </a:rPr>
                        <a:t>OB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)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GB" sz="1600" spc="10" dirty="0">
                          <a:latin typeface="Cambria"/>
                          <a:cs typeface="Cambria"/>
                        </a:rPr>
                        <a:t>Malware Analysis and Reverse Engineering Part 2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99614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ambria"/>
                          <a:cs typeface="Cambria"/>
                        </a:rPr>
                        <a:t>Tutorial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68568"/>
                  </a:ext>
                </a:extLst>
              </a:tr>
              <a:tr h="3654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2245">
                      <a:solidFill>
                        <a:srgbClr val="000000"/>
                      </a:solidFill>
                      <a:prstDash val="soli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2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spc="1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6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Lab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2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245">
                      <a:solidFill>
                        <a:srgbClr val="000000"/>
                      </a:solidFill>
                      <a:prstDash val="solid"/>
                    </a:lnT>
                    <a:lnB w="322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0073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31609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12845" algn="l"/>
              </a:tabLst>
            </a:pPr>
            <a:r>
              <a:rPr lang="en-GB" sz="3800" i="1" spc="-5" dirty="0">
                <a:latin typeface="Arial"/>
                <a:cs typeface="Arial"/>
              </a:rPr>
              <a:t>Weekly schedule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59289" t="22515" r="15086" b="14523"/>
          <a:stretch/>
        </p:blipFill>
        <p:spPr>
          <a:xfrm>
            <a:off x="1487189" y="1600200"/>
            <a:ext cx="10304814" cy="71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40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0259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111684" cy="5145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035336" cy="5005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8889" y="1260204"/>
            <a:ext cx="8985910" cy="153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7053" y="1303922"/>
            <a:ext cx="8947785" cy="20955"/>
          </a:xfrm>
          <a:custGeom>
            <a:avLst/>
            <a:gdLst/>
            <a:ahLst/>
            <a:cxnLst/>
            <a:rect l="l" t="t" r="r" b="b"/>
            <a:pathLst>
              <a:path w="8947785" h="20955">
                <a:moveTo>
                  <a:pt x="8947746" y="38"/>
                </a:moveTo>
                <a:lnTo>
                  <a:pt x="0" y="20602"/>
                </a:lnTo>
              </a:path>
            </a:pathLst>
          </a:custGeom>
          <a:ln w="63500">
            <a:solidFill>
              <a:srgbClr val="0055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00" y="4965700"/>
            <a:ext cx="4025900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0" y="4965699"/>
            <a:ext cx="4025900" cy="635000"/>
          </a:xfrm>
          <a:custGeom>
            <a:avLst/>
            <a:gdLst/>
            <a:ahLst/>
            <a:cxnLst/>
            <a:rect l="l" t="t" r="r" b="b"/>
            <a:pathLst>
              <a:path w="4025900" h="635000">
                <a:moveTo>
                  <a:pt x="0" y="0"/>
                </a:moveTo>
                <a:lnTo>
                  <a:pt x="4025900" y="0"/>
                </a:lnTo>
                <a:lnTo>
                  <a:pt x="4025900" y="634999"/>
                </a:lnTo>
                <a:lnTo>
                  <a:pt x="0" y="634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1700" y="279400"/>
            <a:ext cx="4178300" cy="927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503" y="8865878"/>
            <a:ext cx="3243580" cy="72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u="sng" spc="-5" dirty="0">
                <a:solidFill>
                  <a:srgbClr val="164F86"/>
                </a:solidFill>
                <a:latin typeface="Arial"/>
                <a:cs typeface="Arial"/>
                <a:hlinkClick r:id="rId9"/>
              </a:rPr>
              <a:t>www.CyberSecuritySoton.org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240"/>
              </a:spcBef>
            </a:pP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@CybSecSoton (fb &amp;</a:t>
            </a:r>
            <a:r>
              <a:rPr sz="1800" b="1" i="1" u="sng" spc="-1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1800" b="1" i="1" u="sng" dirty="0">
                <a:solidFill>
                  <a:srgbClr val="164F86"/>
                </a:solidFill>
                <a:latin typeface="Arial"/>
                <a:cs typeface="Arial"/>
              </a:rPr>
              <a:t>tw)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884" y="5613400"/>
            <a:ext cx="3338931" cy="33389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500" y="5626100"/>
            <a:ext cx="3187700" cy="318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12054" y="2263162"/>
            <a:ext cx="7614946" cy="14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0910">
              <a:lnSpc>
                <a:spcPct val="100699"/>
              </a:lnSpc>
              <a:tabLst>
                <a:tab pos="3079115" algn="l"/>
                <a:tab pos="4991735" algn="l"/>
              </a:tabLst>
            </a:pPr>
            <a:r>
              <a:rPr lang="en-GB" sz="4800" i="1" spc="-5" dirty="0">
                <a:latin typeface="Arial"/>
                <a:cs typeface="Arial"/>
              </a:rPr>
              <a:t>S</a:t>
            </a:r>
            <a:r>
              <a:rPr sz="4800" i="1" spc="-5" dirty="0" err="1">
                <a:latin typeface="Arial"/>
                <a:cs typeface="Arial"/>
              </a:rPr>
              <a:t>ecure</a:t>
            </a:r>
            <a:r>
              <a:rPr sz="4800" i="1" spc="-5" dirty="0">
                <a:latin typeface="Arial"/>
                <a:cs typeface="Arial"/>
              </a:rPr>
              <a:t>	</a:t>
            </a:r>
            <a:r>
              <a:rPr lang="en-GB" sz="4800" i="1" spc="-5" dirty="0">
                <a:latin typeface="Arial"/>
                <a:cs typeface="Arial"/>
              </a:rPr>
              <a:t>S</a:t>
            </a:r>
            <a:r>
              <a:rPr sz="4800" i="1" spc="-5" dirty="0" err="1">
                <a:latin typeface="Arial"/>
                <a:cs typeface="Arial"/>
              </a:rPr>
              <a:t>oftware</a:t>
            </a:r>
            <a:r>
              <a:rPr sz="4800" i="1" spc="-5" dirty="0">
                <a:latin typeface="Arial"/>
                <a:cs typeface="Arial"/>
              </a:rPr>
              <a:t>  </a:t>
            </a:r>
            <a:r>
              <a:rPr lang="en-GB" sz="4800" i="1" spc="-5" dirty="0">
                <a:latin typeface="Arial"/>
                <a:cs typeface="Arial"/>
              </a:rPr>
              <a:t>D</a:t>
            </a:r>
            <a:r>
              <a:rPr sz="4800" i="1" dirty="0" err="1">
                <a:latin typeface="Arial"/>
                <a:cs typeface="Arial"/>
              </a:rPr>
              <a:t>eve</a:t>
            </a:r>
            <a:r>
              <a:rPr sz="4800" i="1" spc="-5" dirty="0" err="1">
                <a:latin typeface="Arial"/>
                <a:cs typeface="Arial"/>
              </a:rPr>
              <a:t>lop</a:t>
            </a:r>
            <a:r>
              <a:rPr sz="4800" i="1" dirty="0" err="1">
                <a:latin typeface="Arial"/>
                <a:cs typeface="Arial"/>
              </a:rPr>
              <a:t>me</a:t>
            </a:r>
            <a:r>
              <a:rPr sz="4800" i="1" spc="-5" dirty="0" err="1">
                <a:latin typeface="Arial"/>
                <a:cs typeface="Arial"/>
              </a:rPr>
              <a:t>n</a:t>
            </a:r>
            <a:r>
              <a:rPr sz="4800" i="1" dirty="0" err="1">
                <a:latin typeface="Arial"/>
                <a:cs typeface="Arial"/>
              </a:rPr>
              <a:t>t</a:t>
            </a:r>
            <a:r>
              <a:rPr sz="4800" i="1" spc="-5" dirty="0">
                <a:latin typeface="Arial"/>
                <a:cs typeface="Arial"/>
              </a:rPr>
              <a:t> </a:t>
            </a:r>
            <a:r>
              <a:rPr lang="en-GB" sz="4800" i="1" spc="-5" dirty="0">
                <a:latin typeface="Arial"/>
                <a:cs typeface="Arial"/>
              </a:rPr>
              <a:t>L</a:t>
            </a:r>
            <a:r>
              <a:rPr sz="4800" i="1" spc="-5" dirty="0" err="1">
                <a:latin typeface="Arial"/>
                <a:cs typeface="Arial"/>
              </a:rPr>
              <a:t>i</a:t>
            </a:r>
            <a:r>
              <a:rPr sz="4800" i="1" dirty="0" err="1">
                <a:latin typeface="Arial"/>
                <a:cs typeface="Arial"/>
              </a:rPr>
              <a:t>fe</a:t>
            </a:r>
            <a:r>
              <a:rPr lang="en-GB" sz="4800" i="1" dirty="0"/>
              <a:t> </a:t>
            </a:r>
            <a:r>
              <a:rPr lang="en-GB" sz="4800" i="1" dirty="0">
                <a:latin typeface="Arial"/>
                <a:cs typeface="Arial"/>
              </a:rPr>
              <a:t>C</a:t>
            </a:r>
            <a:r>
              <a:rPr sz="4800" i="1" dirty="0" err="1">
                <a:latin typeface="Arial"/>
                <a:cs typeface="Arial"/>
              </a:rPr>
              <a:t>yc</a:t>
            </a:r>
            <a:r>
              <a:rPr sz="4800" i="1" spc="-5" dirty="0" err="1">
                <a:latin typeface="Arial"/>
                <a:cs typeface="Arial"/>
              </a:rPr>
              <a:t>l</a:t>
            </a:r>
            <a:r>
              <a:rPr sz="4800" i="1" dirty="0" err="1">
                <a:latin typeface="Arial"/>
                <a:cs typeface="Arial"/>
              </a:rPr>
              <a:t>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1350" y="5548388"/>
            <a:ext cx="2759710" cy="70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9A9A9A"/>
                </a:solidFill>
                <a:latin typeface="Arial"/>
                <a:cs typeface="Arial"/>
              </a:rPr>
              <a:t>Comp6236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3269" y="7180656"/>
            <a:ext cx="4155440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9A9A9A"/>
                </a:solidFill>
                <a:latin typeface="Arial"/>
                <a:cs typeface="Arial"/>
              </a:rPr>
              <a:t>(slides by Laurie</a:t>
            </a:r>
            <a:r>
              <a:rPr sz="2800" spc="-60" dirty="0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A9A9A"/>
                </a:solidFill>
                <a:latin typeface="Arial"/>
                <a:cs typeface="Arial"/>
              </a:rPr>
              <a:t>Williams)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305" rIns="0" bIns="0" rtlCol="0">
            <a:spAutoFit/>
          </a:bodyPr>
          <a:lstStyle/>
          <a:p>
            <a:pPr marL="2289175">
              <a:lnSpc>
                <a:spcPct val="100000"/>
              </a:lnSpc>
            </a:pPr>
            <a:r>
              <a:rPr sz="5200" b="0" spc="-15" dirty="0">
                <a:latin typeface="Calibri"/>
                <a:cs typeface="Calibri"/>
              </a:rPr>
              <a:t>Vulnerabilities/Attacks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06676" y="3495180"/>
            <a:ext cx="9230360" cy="299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195" marR="5080" indent="-404495">
              <a:lnSpc>
                <a:spcPts val="4490"/>
              </a:lnSpc>
              <a:buFont typeface="Arial"/>
              <a:buChar char="•"/>
              <a:tabLst>
                <a:tab pos="417195" algn="l"/>
                <a:tab pos="417830" algn="l"/>
              </a:tabLst>
            </a:pPr>
            <a:r>
              <a:rPr sz="3750" spc="10" dirty="0">
                <a:latin typeface="Calibri"/>
                <a:cs typeface="Calibri"/>
              </a:rPr>
              <a:t>Vulnerability</a:t>
            </a:r>
            <a:r>
              <a:rPr sz="3750" spc="15" baseline="25555" dirty="0">
                <a:latin typeface="Calibri"/>
                <a:cs typeface="Calibri"/>
              </a:rPr>
              <a:t>1 </a:t>
            </a:r>
            <a:r>
              <a:rPr lang="en-GB" sz="3750" spc="-420" dirty="0">
                <a:latin typeface="Calibri"/>
                <a:cs typeface="Calibri"/>
              </a:rPr>
              <a:t>- </a:t>
            </a:r>
            <a:r>
              <a:rPr sz="3750" spc="-420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a fault in </a:t>
            </a:r>
            <a:r>
              <a:rPr sz="3750" dirty="0">
                <a:latin typeface="Calibri"/>
                <a:cs typeface="Calibri"/>
              </a:rPr>
              <a:t>software </a:t>
            </a:r>
            <a:r>
              <a:rPr sz="3750" spc="10" dirty="0">
                <a:latin typeface="Calibri"/>
                <a:cs typeface="Calibri"/>
              </a:rPr>
              <a:t>that allows  </a:t>
            </a:r>
            <a:r>
              <a:rPr sz="3750" spc="15" dirty="0">
                <a:latin typeface="Calibri"/>
                <a:cs typeface="Calibri"/>
              </a:rPr>
              <a:t>an </a:t>
            </a:r>
            <a:r>
              <a:rPr sz="3750" spc="-5" dirty="0">
                <a:latin typeface="Calibri"/>
                <a:cs typeface="Calibri"/>
              </a:rPr>
              <a:t>attacker </a:t>
            </a:r>
            <a:r>
              <a:rPr sz="3750" spc="10" dirty="0">
                <a:latin typeface="Calibri"/>
                <a:cs typeface="Calibri"/>
              </a:rPr>
              <a:t>to use </a:t>
            </a:r>
            <a:r>
              <a:rPr sz="3750" spc="5" dirty="0">
                <a:latin typeface="Calibri"/>
                <a:cs typeface="Calibri"/>
              </a:rPr>
              <a:t>it </a:t>
            </a:r>
            <a:r>
              <a:rPr sz="3750" spc="10" dirty="0">
                <a:latin typeface="Calibri"/>
                <a:cs typeface="Calibri"/>
              </a:rPr>
              <a:t>to violate a reasonable  security policy for that</a:t>
            </a:r>
            <a:r>
              <a:rPr sz="3750" spc="-65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system.</a:t>
            </a:r>
            <a:endParaRPr sz="3750" dirty="0">
              <a:latin typeface="Calibri"/>
              <a:cs typeface="Calibri"/>
            </a:endParaRPr>
          </a:p>
          <a:p>
            <a:pPr marL="417195" marR="676910" indent="-404495">
              <a:lnSpc>
                <a:spcPct val="100600"/>
              </a:lnSpc>
              <a:spcBef>
                <a:spcPts val="835"/>
              </a:spcBef>
              <a:buFont typeface="Arial"/>
              <a:buChar char="•"/>
              <a:tabLst>
                <a:tab pos="417195" algn="l"/>
                <a:tab pos="417830" algn="l"/>
                <a:tab pos="2286000" algn="l"/>
              </a:tabLst>
            </a:pPr>
            <a:r>
              <a:rPr sz="3750" spc="-10" dirty="0">
                <a:latin typeface="Calibri"/>
                <a:cs typeface="Calibri"/>
              </a:rPr>
              <a:t>Attack</a:t>
            </a:r>
            <a:r>
              <a:rPr sz="3750" spc="-15" baseline="25555" dirty="0">
                <a:latin typeface="Calibri"/>
                <a:cs typeface="Calibri"/>
              </a:rPr>
              <a:t>2</a:t>
            </a:r>
            <a:r>
              <a:rPr sz="3750" baseline="25555" dirty="0">
                <a:latin typeface="Calibri"/>
                <a:cs typeface="Calibri"/>
              </a:rPr>
              <a:t> </a:t>
            </a:r>
            <a:r>
              <a:rPr lang="en-GB" sz="3750" spc="-420" dirty="0">
                <a:latin typeface="Calibri"/>
                <a:cs typeface="Calibri"/>
              </a:rPr>
              <a:t>-  </a:t>
            </a:r>
            <a:r>
              <a:rPr sz="3750" spc="10" dirty="0">
                <a:latin typeface="Calibri"/>
                <a:cs typeface="Calibri"/>
              </a:rPr>
              <a:t>techniques that </a:t>
            </a:r>
            <a:r>
              <a:rPr sz="3750" spc="-5" dirty="0">
                <a:latin typeface="Calibri"/>
                <a:cs typeface="Calibri"/>
              </a:rPr>
              <a:t>attackers</a:t>
            </a:r>
            <a:r>
              <a:rPr sz="3750" spc="-20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use</a:t>
            </a:r>
            <a:r>
              <a:rPr sz="3750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to </a:t>
            </a:r>
            <a:r>
              <a:rPr sz="3750" spc="5" dirty="0">
                <a:latin typeface="Calibri"/>
                <a:cs typeface="Calibri"/>
              </a:rPr>
              <a:t> </a:t>
            </a:r>
            <a:r>
              <a:rPr sz="3750" spc="10" dirty="0">
                <a:latin typeface="Calibri"/>
                <a:cs typeface="Calibri"/>
              </a:rPr>
              <a:t>exploit the </a:t>
            </a:r>
            <a:r>
              <a:rPr sz="3750" spc="5" dirty="0">
                <a:latin typeface="Calibri"/>
                <a:cs typeface="Calibri"/>
              </a:rPr>
              <a:t>vulnerabilities </a:t>
            </a:r>
            <a:r>
              <a:rPr sz="3750" spc="10" dirty="0">
                <a:latin typeface="Calibri"/>
                <a:cs typeface="Calibri"/>
              </a:rPr>
              <a:t>in</a:t>
            </a:r>
            <a:r>
              <a:rPr sz="3750" spc="30" dirty="0">
                <a:latin typeface="Calibri"/>
                <a:cs typeface="Calibri"/>
              </a:rPr>
              <a:t> </a:t>
            </a:r>
            <a:r>
              <a:rPr sz="3750" spc="5" dirty="0">
                <a:latin typeface="Calibri"/>
                <a:cs typeface="Calibri"/>
              </a:rPr>
              <a:t>applications.</a:t>
            </a:r>
            <a:endParaRPr sz="375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6658" y="8602156"/>
            <a:ext cx="401002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10" indent="-118110">
              <a:lnSpc>
                <a:spcPts val="1935"/>
              </a:lnSpc>
              <a:buSzPct val="66666"/>
              <a:buAutoNum type="arabicPlain"/>
              <a:tabLst>
                <a:tab pos="131445" algn="l"/>
              </a:tabLst>
            </a:pPr>
            <a:r>
              <a:rPr sz="1650" spc="-5" dirty="0">
                <a:latin typeface="Calibri"/>
                <a:cs typeface="Calibri"/>
                <a:hlinkClick r:id="rId9"/>
              </a:rPr>
              <a:t>http://cve.mitre.org/about/terminology.html</a:t>
            </a:r>
            <a:endParaRPr sz="1650" dirty="0">
              <a:latin typeface="Calibri"/>
              <a:cs typeface="Calibri"/>
            </a:endParaRPr>
          </a:p>
          <a:p>
            <a:pPr marL="130810" indent="-118110">
              <a:lnSpc>
                <a:spcPts val="1935"/>
              </a:lnSpc>
              <a:buSzPct val="66666"/>
              <a:buAutoNum type="arabicPlain"/>
              <a:tabLst>
                <a:tab pos="131445" algn="l"/>
              </a:tabLst>
            </a:pPr>
            <a:r>
              <a:rPr sz="1650" spc="-5" dirty="0">
                <a:latin typeface="Calibri"/>
                <a:cs typeface="Calibri"/>
                <a:hlinkClick r:id="rId10"/>
              </a:rPr>
              <a:t>https://www.owasp.org</a:t>
            </a:r>
            <a:endParaRPr sz="1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300" y="1295400"/>
            <a:ext cx="10236200" cy="7924800"/>
          </a:xfrm>
          <a:custGeom>
            <a:avLst/>
            <a:gdLst/>
            <a:ahLst/>
            <a:cxnLst/>
            <a:rect l="l" t="t" r="r" b="b"/>
            <a:pathLst>
              <a:path w="10236200" h="7924800">
                <a:moveTo>
                  <a:pt x="0" y="0"/>
                </a:moveTo>
                <a:lnTo>
                  <a:pt x="10236200" y="0"/>
                </a:lnTo>
                <a:lnTo>
                  <a:pt x="10236200" y="7924800"/>
                </a:lnTo>
                <a:lnTo>
                  <a:pt x="0" y="792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56917" y="8783290"/>
            <a:ext cx="550545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Calibri"/>
                <a:cs typeface="Calibri"/>
                <a:hlinkClick r:id="rId3"/>
              </a:rPr>
              <a:t>http://www.buildsecurityin.com/images/pillars.gif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0425" y="1761731"/>
            <a:ext cx="9490075" cy="5899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6818" y="1456994"/>
            <a:ext cx="8073390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b="0" spc="-15" dirty="0">
                <a:latin typeface="Calibri"/>
                <a:cs typeface="Calibri"/>
              </a:rPr>
              <a:t>Software </a:t>
            </a:r>
            <a:r>
              <a:rPr sz="5100" b="0" spc="5" dirty="0">
                <a:latin typeface="Calibri"/>
                <a:cs typeface="Calibri"/>
              </a:rPr>
              <a:t>Security</a:t>
            </a:r>
            <a:r>
              <a:rPr sz="5100" b="0" spc="-40" dirty="0">
                <a:latin typeface="Calibri"/>
                <a:cs typeface="Calibri"/>
              </a:rPr>
              <a:t> </a:t>
            </a:r>
            <a:r>
              <a:rPr sz="5100" b="0" spc="5" dirty="0">
                <a:latin typeface="Calibri"/>
                <a:cs typeface="Calibri"/>
              </a:rPr>
              <a:t>Touchpoints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6945" y="2331999"/>
            <a:ext cx="9620554" cy="54023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83041" y="8513678"/>
            <a:ext cx="5840095" cy="48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860"/>
              </a:lnSpc>
            </a:pPr>
            <a:r>
              <a:rPr sz="1600" spc="5" dirty="0">
                <a:latin typeface="Calibri"/>
                <a:cs typeface="Calibri"/>
                <a:hlinkClick r:id="rId10"/>
              </a:rPr>
              <a:t>http://www.cigital.com/justiceleague/wpLcontent/uploads/2007/07/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10" dirty="0">
                <a:latin typeface="Calibri"/>
                <a:cs typeface="Calibri"/>
              </a:rPr>
              <a:t>touchpoints.gif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80334" y="6903416"/>
            <a:ext cx="6183630" cy="970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200"/>
              </a:lnSpc>
            </a:pPr>
            <a:r>
              <a:rPr sz="2100" spc="-5" dirty="0">
                <a:latin typeface="Calibri"/>
                <a:cs typeface="Calibri"/>
              </a:rPr>
              <a:t>Numbered according to eﬀectiveness and importance or  their “natural utility” per Gary McGraw in </a:t>
            </a:r>
            <a:r>
              <a:rPr sz="2100" spc="-10" dirty="0">
                <a:latin typeface="Calibri"/>
                <a:cs typeface="Calibri"/>
              </a:rPr>
              <a:t>“Software  </a:t>
            </a:r>
            <a:r>
              <a:rPr sz="2100" spc="-5" dirty="0">
                <a:latin typeface="Calibri"/>
                <a:cs typeface="Calibri"/>
              </a:rPr>
              <a:t>Security”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800" y="8821652"/>
            <a:ext cx="10604500" cy="0"/>
          </a:xfrm>
          <a:custGeom>
            <a:avLst/>
            <a:gdLst/>
            <a:ahLst/>
            <a:cxnLst/>
            <a:rect l="l" t="t" r="r" b="b"/>
            <a:pathLst>
              <a:path w="10604500">
                <a:moveTo>
                  <a:pt x="0" y="0"/>
                </a:moveTo>
                <a:lnTo>
                  <a:pt x="10604500" y="0"/>
                </a:lnTo>
              </a:path>
            </a:pathLst>
          </a:custGeom>
          <a:ln w="9695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279" y="2429040"/>
            <a:ext cx="9809480" cy="1905"/>
          </a:xfrm>
          <a:custGeom>
            <a:avLst/>
            <a:gdLst/>
            <a:ahLst/>
            <a:cxnLst/>
            <a:rect l="l" t="t" r="r" b="b"/>
            <a:pathLst>
              <a:path w="9809480" h="1905">
                <a:moveTo>
                  <a:pt x="0" y="0"/>
                </a:moveTo>
                <a:lnTo>
                  <a:pt x="9809143" y="1840"/>
                </a:lnTo>
              </a:path>
            </a:pathLst>
          </a:custGeom>
          <a:ln w="14722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74202" y="1485579"/>
            <a:ext cx="9842500" cy="60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20" dirty="0"/>
              <a:t>SDLC </a:t>
            </a:r>
            <a:r>
              <a:rPr sz="3900" spc="15" dirty="0"/>
              <a:t>With Defined Security</a:t>
            </a:r>
            <a:r>
              <a:rPr sz="3900" spc="30" dirty="0"/>
              <a:t> </a:t>
            </a:r>
            <a:r>
              <a:rPr sz="3900" spc="20" dirty="0"/>
              <a:t>Touchpoints</a:t>
            </a:r>
            <a:endParaRPr sz="3900"/>
          </a:p>
        </p:txBody>
      </p:sp>
      <p:sp>
        <p:nvSpPr>
          <p:cNvPr id="13" name="object 13"/>
          <p:cNvSpPr txBox="1"/>
          <p:nvPr/>
        </p:nvSpPr>
        <p:spPr>
          <a:xfrm>
            <a:off x="1641634" y="8209751"/>
            <a:ext cx="951230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SDLC: Software </a:t>
            </a:r>
            <a:r>
              <a:rPr sz="1600" spc="5" dirty="0">
                <a:latin typeface="Arial"/>
                <a:cs typeface="Arial"/>
              </a:rPr>
              <a:t>Development </a:t>
            </a:r>
            <a:r>
              <a:rPr sz="1600" spc="10" dirty="0">
                <a:latin typeface="Arial"/>
                <a:cs typeface="Arial"/>
              </a:rPr>
              <a:t>Life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Cycle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latin typeface="Arial"/>
                <a:cs typeface="Arial"/>
              </a:rPr>
              <a:t>McGraw,</a:t>
            </a:r>
            <a:r>
              <a:rPr sz="1600" spc="-20" dirty="0">
                <a:latin typeface="Arial"/>
                <a:cs typeface="Arial"/>
              </a:rPr>
              <a:t> Gary.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Software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Security: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Building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Security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10" dirty="0">
                <a:latin typeface="Arial"/>
                <a:cs typeface="Arial"/>
              </a:rPr>
              <a:t>In</a:t>
            </a:r>
            <a:r>
              <a:rPr sz="1600" spc="10" dirty="0">
                <a:latin typeface="Arial"/>
                <a:cs typeface="Arial"/>
              </a:rPr>
              <a:t>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Boston,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MA: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Addison-Wesley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Professional,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2006.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42236" y="2538463"/>
            <a:ext cx="9720719" cy="5565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1549400"/>
            <a:ext cx="10998200" cy="811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2860" algn="ctr">
              <a:lnSpc>
                <a:spcPct val="100000"/>
              </a:lnSpc>
              <a:spcBef>
                <a:spcPts val="940"/>
              </a:spcBef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757" rIns="0" bIns="0" rtlCol="0">
            <a:spAutoFit/>
          </a:bodyPr>
          <a:lstStyle/>
          <a:p>
            <a:pPr marL="2922270">
              <a:lnSpc>
                <a:spcPct val="100000"/>
              </a:lnSpc>
            </a:pPr>
            <a:r>
              <a:rPr sz="5300" b="0" spc="10" dirty="0">
                <a:latin typeface="Calibri"/>
                <a:cs typeface="Calibri"/>
              </a:rPr>
              <a:t>Touchpoints (1 of</a:t>
            </a:r>
            <a:r>
              <a:rPr sz="5300" b="0" spc="-65" dirty="0">
                <a:latin typeface="Calibri"/>
                <a:cs typeface="Calibri"/>
              </a:rPr>
              <a:t> </a:t>
            </a:r>
            <a:r>
              <a:rPr sz="5300" b="0" spc="10" dirty="0">
                <a:latin typeface="Calibri"/>
                <a:cs typeface="Calibri"/>
              </a:rPr>
              <a:t>4)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3290" y="2985772"/>
            <a:ext cx="7578090" cy="476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635" indent="-622935">
              <a:lnSpc>
                <a:spcPct val="100000"/>
              </a:lnSpc>
              <a:buAutoNum type="arabicPeriod"/>
              <a:tabLst>
                <a:tab pos="635635" algn="l"/>
                <a:tab pos="636270" algn="l"/>
              </a:tabLst>
            </a:pPr>
            <a:r>
              <a:rPr sz="3600" spc="15" dirty="0">
                <a:latin typeface="Calibri"/>
                <a:cs typeface="Calibri"/>
              </a:rPr>
              <a:t>Code review </a:t>
            </a:r>
            <a:r>
              <a:rPr sz="3600" spc="10" dirty="0">
                <a:latin typeface="Calibri"/>
                <a:cs typeface="Calibri"/>
              </a:rPr>
              <a:t>with </a:t>
            </a:r>
            <a:r>
              <a:rPr sz="3600" spc="15" dirty="0">
                <a:latin typeface="Calibri"/>
                <a:cs typeface="Calibri"/>
              </a:rPr>
              <a:t>a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spc="10" dirty="0">
                <a:latin typeface="Calibri"/>
                <a:cs typeface="Calibri"/>
              </a:rPr>
              <a:t>tool</a:t>
            </a:r>
            <a:endParaRPr sz="3600">
              <a:latin typeface="Calibri"/>
              <a:cs typeface="Calibri"/>
            </a:endParaRPr>
          </a:p>
          <a:p>
            <a:pPr marL="1120140" lvl="1" indent="-630555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1112520" algn="l"/>
                <a:tab pos="1113155" algn="l"/>
                <a:tab pos="2611120" algn="l"/>
              </a:tabLst>
            </a:pPr>
            <a:r>
              <a:rPr sz="3150" spc="-5" dirty="0">
                <a:latin typeface="Calibri"/>
                <a:cs typeface="Calibri"/>
              </a:rPr>
              <a:t>Artifact:	Code</a:t>
            </a:r>
            <a:endParaRPr sz="3150">
              <a:latin typeface="Calibri"/>
              <a:cs typeface="Calibri"/>
            </a:endParaRPr>
          </a:p>
          <a:p>
            <a:pPr marL="1120140" marR="5080" lvl="1" indent="-630555">
              <a:lnSpc>
                <a:spcPts val="3479"/>
              </a:lnSpc>
              <a:spcBef>
                <a:spcPts val="700"/>
              </a:spcBef>
              <a:buFont typeface="Arial"/>
              <a:buChar char="–"/>
              <a:tabLst>
                <a:tab pos="1112520" algn="l"/>
                <a:tab pos="1113155" algn="l"/>
              </a:tabLst>
            </a:pPr>
            <a:r>
              <a:rPr sz="3150" spc="-5" dirty="0">
                <a:latin typeface="Calibri"/>
                <a:cs typeface="Calibri"/>
              </a:rPr>
              <a:t>Static analysis tools </a:t>
            </a:r>
            <a:r>
              <a:rPr sz="3150" dirty="0">
                <a:latin typeface="Calibri"/>
                <a:cs typeface="Calibri"/>
              </a:rPr>
              <a:t>to </a:t>
            </a:r>
            <a:r>
              <a:rPr sz="3150" spc="-5" dirty="0">
                <a:latin typeface="Calibri"/>
                <a:cs typeface="Calibri"/>
              </a:rPr>
              <a:t>identify common  vulnerabilities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1112520" algn="l"/>
                <a:tab pos="1113155" algn="l"/>
                <a:tab pos="2781300" algn="l"/>
              </a:tabLst>
            </a:pPr>
            <a:r>
              <a:rPr sz="3150" dirty="0">
                <a:latin typeface="Calibri"/>
                <a:cs typeface="Calibri"/>
              </a:rPr>
              <a:t>Example:	buﬀer</a:t>
            </a:r>
            <a:r>
              <a:rPr sz="3150" spc="-8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overﬂow</a:t>
            </a:r>
            <a:endParaRPr sz="3150">
              <a:latin typeface="Calibri"/>
              <a:cs typeface="Calibri"/>
            </a:endParaRPr>
          </a:p>
          <a:p>
            <a:pPr marL="635635" indent="-62293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600" spc="10" dirty="0">
                <a:latin typeface="Calibri"/>
                <a:cs typeface="Calibri"/>
              </a:rPr>
              <a:t>Architectural risk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0" dirty="0">
                <a:latin typeface="Calibri"/>
                <a:cs typeface="Calibri"/>
              </a:rPr>
              <a:t>analysis</a:t>
            </a:r>
            <a:endParaRPr sz="360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1112520" algn="l"/>
                <a:tab pos="1113155" algn="l"/>
                <a:tab pos="2611120" algn="l"/>
              </a:tabLst>
            </a:pPr>
            <a:r>
              <a:rPr sz="3150" spc="-5" dirty="0">
                <a:latin typeface="Calibri"/>
                <a:cs typeface="Calibri"/>
              </a:rPr>
              <a:t>Artifact:	Design </a:t>
            </a:r>
            <a:r>
              <a:rPr sz="3150" dirty="0">
                <a:latin typeface="Calibri"/>
                <a:cs typeface="Calibri"/>
              </a:rPr>
              <a:t>and</a:t>
            </a:r>
            <a:r>
              <a:rPr sz="3150" spc="-4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speciﬁcation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1112520" algn="l"/>
                <a:tab pos="1113155" algn="l"/>
              </a:tabLst>
            </a:pPr>
            <a:r>
              <a:rPr sz="3150" spc="-5" dirty="0">
                <a:latin typeface="Calibri"/>
                <a:cs typeface="Calibri"/>
              </a:rPr>
              <a:t>Inspections </a:t>
            </a:r>
            <a:r>
              <a:rPr sz="3150" dirty="0">
                <a:latin typeface="Calibri"/>
                <a:cs typeface="Calibri"/>
              </a:rPr>
              <a:t>and </a:t>
            </a:r>
            <a:r>
              <a:rPr sz="3150" spc="-5" dirty="0">
                <a:latin typeface="Calibri"/>
                <a:cs typeface="Calibri"/>
              </a:rPr>
              <a:t>analysis</a:t>
            </a:r>
            <a:r>
              <a:rPr sz="3150" spc="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approaches</a:t>
            </a:r>
            <a:endParaRPr sz="3150">
              <a:latin typeface="Calibri"/>
              <a:cs typeface="Calibri"/>
            </a:endParaRPr>
          </a:p>
          <a:p>
            <a:pPr marL="1112520" lvl="1" indent="-62293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1112520" algn="l"/>
                <a:tab pos="1113155" algn="l"/>
                <a:tab pos="2781300" algn="l"/>
              </a:tabLst>
            </a:pPr>
            <a:r>
              <a:rPr sz="3150" dirty="0">
                <a:latin typeface="Calibri"/>
                <a:cs typeface="Calibri"/>
              </a:rPr>
              <a:t>Example:	lack </a:t>
            </a:r>
            <a:r>
              <a:rPr sz="3150" spc="-5" dirty="0">
                <a:latin typeface="Calibri"/>
                <a:cs typeface="Calibri"/>
              </a:rPr>
              <a:t>of</a:t>
            </a:r>
            <a:r>
              <a:rPr sz="3150" spc="-7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authentication</a:t>
            </a:r>
            <a:endParaRPr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6000" y="1562100"/>
            <a:ext cx="10985500" cy="815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446" rIns="0" bIns="0" rtlCol="0">
            <a:spAutoFit/>
          </a:bodyPr>
          <a:lstStyle/>
          <a:p>
            <a:pPr marL="2941320">
              <a:lnSpc>
                <a:spcPct val="100000"/>
              </a:lnSpc>
            </a:pPr>
            <a:r>
              <a:rPr sz="5300" b="0" spc="5" dirty="0">
                <a:latin typeface="Calibri"/>
                <a:cs typeface="Calibri"/>
              </a:rPr>
              <a:t>Touchpoints </a:t>
            </a:r>
            <a:r>
              <a:rPr sz="5300" b="0" dirty="0">
                <a:latin typeface="Calibri"/>
                <a:cs typeface="Calibri"/>
              </a:rPr>
              <a:t>(2 of</a:t>
            </a:r>
            <a:r>
              <a:rPr sz="5300" b="0" spc="-60" dirty="0">
                <a:latin typeface="Calibri"/>
                <a:cs typeface="Calibri"/>
              </a:rPr>
              <a:t> </a:t>
            </a:r>
            <a:r>
              <a:rPr sz="5300" b="0" spc="5" dirty="0">
                <a:latin typeface="Calibri"/>
                <a:cs typeface="Calibri"/>
              </a:rPr>
              <a:t>4)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2789" y="3107115"/>
            <a:ext cx="9335770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230" indent="-557530">
              <a:lnSpc>
                <a:spcPct val="100000"/>
              </a:lnSpc>
              <a:buAutoNum type="arabicPeriod" startAt="3"/>
              <a:tabLst>
                <a:tab pos="570230" algn="l"/>
                <a:tab pos="570865" algn="l"/>
              </a:tabLst>
            </a:pPr>
            <a:r>
              <a:rPr sz="3600" spc="5" dirty="0">
                <a:latin typeface="Calibri"/>
                <a:cs typeface="Calibri"/>
              </a:rPr>
              <a:t>Penetration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testing</a:t>
            </a:r>
            <a:endParaRPr sz="360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750"/>
              </a:spcBef>
              <a:buFont typeface="Arial"/>
              <a:buChar char="–"/>
              <a:tabLst>
                <a:tab pos="910590" algn="l"/>
                <a:tab pos="2404745" algn="l"/>
              </a:tabLst>
            </a:pPr>
            <a:r>
              <a:rPr sz="3150" spc="-10" dirty="0">
                <a:latin typeface="Calibri"/>
                <a:cs typeface="Calibri"/>
              </a:rPr>
              <a:t>Artifact:	</a:t>
            </a:r>
            <a:r>
              <a:rPr sz="3150" spc="-5" dirty="0">
                <a:latin typeface="Calibri"/>
                <a:cs typeface="Calibri"/>
              </a:rPr>
              <a:t>Running</a:t>
            </a:r>
            <a:r>
              <a:rPr sz="3150" spc="-10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system</a:t>
            </a:r>
            <a:endParaRPr sz="315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910590" algn="l"/>
              </a:tabLst>
            </a:pPr>
            <a:r>
              <a:rPr sz="3150" spc="-5" dirty="0">
                <a:latin typeface="Calibri"/>
                <a:cs typeface="Calibri"/>
              </a:rPr>
              <a:t>Use </a:t>
            </a:r>
            <a:r>
              <a:rPr sz="3150" spc="-10" dirty="0">
                <a:latin typeface="Calibri"/>
                <a:cs typeface="Calibri"/>
              </a:rPr>
              <a:t>application </a:t>
            </a:r>
            <a:r>
              <a:rPr sz="3150" spc="-5" dirty="0">
                <a:latin typeface="Calibri"/>
                <a:cs typeface="Calibri"/>
              </a:rPr>
              <a:t>like an</a:t>
            </a:r>
            <a:r>
              <a:rPr sz="3150" spc="-25" dirty="0">
                <a:latin typeface="Calibri"/>
                <a:cs typeface="Calibri"/>
              </a:rPr>
              <a:t> </a:t>
            </a:r>
            <a:r>
              <a:rPr sz="3150" spc="-20" dirty="0">
                <a:latin typeface="Calibri"/>
                <a:cs typeface="Calibri"/>
              </a:rPr>
              <a:t>attacker</a:t>
            </a:r>
            <a:endParaRPr sz="3150" dirty="0">
              <a:latin typeface="Calibri"/>
              <a:cs typeface="Calibri"/>
            </a:endParaRPr>
          </a:p>
          <a:p>
            <a:pPr marL="909955" lvl="1" indent="-34480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910590" algn="l"/>
                <a:tab pos="2574290" algn="l"/>
              </a:tabLst>
            </a:pPr>
            <a:r>
              <a:rPr sz="3150" spc="-5" dirty="0">
                <a:latin typeface="Calibri"/>
                <a:cs typeface="Calibri"/>
              </a:rPr>
              <a:t>Example:	</a:t>
            </a:r>
            <a:r>
              <a:rPr sz="3150" spc="-10" dirty="0">
                <a:latin typeface="Calibri"/>
                <a:cs typeface="Calibri"/>
              </a:rPr>
              <a:t>Information</a:t>
            </a:r>
            <a:r>
              <a:rPr sz="3150" spc="-6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leakage</a:t>
            </a:r>
            <a:endParaRPr sz="3150" dirty="0">
              <a:latin typeface="Calibri"/>
              <a:cs typeface="Calibri"/>
            </a:endParaRPr>
          </a:p>
          <a:p>
            <a:pPr marL="633730" indent="-621030">
              <a:lnSpc>
                <a:spcPct val="100000"/>
              </a:lnSpc>
              <a:spcBef>
                <a:spcPts val="960"/>
              </a:spcBef>
              <a:buAutoNum type="arabicPeriod" startAt="3"/>
              <a:tabLst>
                <a:tab pos="633730" algn="l"/>
                <a:tab pos="634365" algn="l"/>
              </a:tabLst>
            </a:pPr>
            <a:r>
              <a:rPr sz="3600" spc="-35" dirty="0">
                <a:latin typeface="Calibri"/>
                <a:cs typeface="Calibri"/>
              </a:rPr>
              <a:t>Risk</a:t>
            </a:r>
            <a:r>
              <a:rPr lang="en-GB" sz="3600" spc="-35" dirty="0">
                <a:latin typeface="Calibri"/>
                <a:cs typeface="Calibri"/>
              </a:rPr>
              <a:t>-</a:t>
            </a:r>
            <a:r>
              <a:rPr sz="3600" spc="-35" dirty="0">
                <a:latin typeface="Calibri"/>
                <a:cs typeface="Calibri"/>
              </a:rPr>
              <a:t>based </a:t>
            </a:r>
            <a:r>
              <a:rPr sz="3600" spc="5" dirty="0">
                <a:latin typeface="Calibri"/>
                <a:cs typeface="Calibri"/>
              </a:rPr>
              <a:t>security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testing</a:t>
            </a:r>
            <a:endParaRPr sz="360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725"/>
              </a:spcBef>
              <a:buFont typeface="Arial"/>
              <a:buChar char="–"/>
              <a:tabLst>
                <a:tab pos="1109345" algn="l"/>
                <a:tab pos="1109980" algn="l"/>
              </a:tabLst>
            </a:pPr>
            <a:r>
              <a:rPr sz="3150" spc="-10" dirty="0">
                <a:latin typeface="Calibri"/>
                <a:cs typeface="Calibri"/>
              </a:rPr>
              <a:t>Artifact: </a:t>
            </a:r>
            <a:r>
              <a:rPr sz="3150" spc="-5" dirty="0">
                <a:latin typeface="Calibri"/>
                <a:cs typeface="Calibri"/>
              </a:rPr>
              <a:t>Running</a:t>
            </a:r>
            <a:r>
              <a:rPr sz="3150" spc="-6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system</a:t>
            </a:r>
            <a:endParaRPr sz="315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1109345" algn="l"/>
                <a:tab pos="1109980" algn="l"/>
              </a:tabLst>
            </a:pPr>
            <a:r>
              <a:rPr sz="3150" spc="-5" dirty="0">
                <a:latin typeface="Calibri"/>
                <a:cs typeface="Calibri"/>
              </a:rPr>
              <a:t>Security features and </a:t>
            </a:r>
            <a:r>
              <a:rPr sz="3150" spc="-25" dirty="0">
                <a:latin typeface="Calibri"/>
                <a:cs typeface="Calibri"/>
              </a:rPr>
              <a:t>attack </a:t>
            </a:r>
            <a:r>
              <a:rPr sz="3150" spc="-15" dirty="0">
                <a:latin typeface="Calibri"/>
                <a:cs typeface="Calibri"/>
              </a:rPr>
              <a:t>patterns/misuse</a:t>
            </a:r>
            <a:r>
              <a:rPr sz="3150" spc="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cases</a:t>
            </a:r>
            <a:endParaRPr sz="3150" dirty="0">
              <a:latin typeface="Calibri"/>
              <a:cs typeface="Calibri"/>
            </a:endParaRPr>
          </a:p>
          <a:p>
            <a:pPr marL="1109345" lvl="1" indent="-621030">
              <a:lnSpc>
                <a:spcPct val="100000"/>
              </a:lnSpc>
              <a:spcBef>
                <a:spcPts val="815"/>
              </a:spcBef>
              <a:buFont typeface="Arial"/>
              <a:buChar char="–"/>
              <a:tabLst>
                <a:tab pos="1109345" algn="l"/>
                <a:tab pos="1109980" algn="l"/>
                <a:tab pos="2863850" algn="l"/>
              </a:tabLst>
            </a:pPr>
            <a:r>
              <a:rPr sz="3150" spc="-5" dirty="0">
                <a:latin typeface="Calibri"/>
                <a:cs typeface="Calibri"/>
              </a:rPr>
              <a:t>Example:	</a:t>
            </a:r>
            <a:r>
              <a:rPr sz="3150" spc="-10" dirty="0">
                <a:latin typeface="Calibri"/>
                <a:cs typeface="Calibri"/>
              </a:rPr>
              <a:t>Elevation of</a:t>
            </a:r>
            <a:r>
              <a:rPr sz="3150" spc="-5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privilege</a:t>
            </a:r>
            <a:endParaRPr sz="3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2599690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70585" algn="l"/>
              </a:tabLst>
            </a:pPr>
            <a:r>
              <a:rPr sz="3800" i="1" dirty="0">
                <a:latin typeface="Arial"/>
                <a:cs typeface="Arial"/>
              </a:rPr>
              <a:t>t</a:t>
            </a:r>
            <a:r>
              <a:rPr sz="3800" i="1" spc="-5" dirty="0">
                <a:latin typeface="Arial"/>
                <a:cs typeface="Arial"/>
              </a:rPr>
              <a:t>h</a:t>
            </a:r>
            <a:r>
              <a:rPr sz="3800" i="1" dirty="0">
                <a:latin typeface="Arial"/>
                <a:cs typeface="Arial"/>
              </a:rPr>
              <a:t>e	m</a:t>
            </a:r>
            <a:r>
              <a:rPr sz="3800" i="1" spc="-5" dirty="0">
                <a:latin typeface="Arial"/>
                <a:cs typeface="Arial"/>
              </a:rPr>
              <a:t>odul</a:t>
            </a:r>
            <a:r>
              <a:rPr sz="3800" i="1" dirty="0"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0000" t="19630" r="26249" b="35185"/>
          <a:stretch/>
        </p:blipFill>
        <p:spPr>
          <a:xfrm>
            <a:off x="863600" y="1752600"/>
            <a:ext cx="11201400" cy="5993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3000" y="1574800"/>
            <a:ext cx="10261600" cy="817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454659"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001" rIns="0" bIns="0" rtlCol="0">
            <a:spAutoFit/>
          </a:bodyPr>
          <a:lstStyle/>
          <a:p>
            <a:pPr marL="3089910">
              <a:lnSpc>
                <a:spcPct val="100000"/>
              </a:lnSpc>
            </a:pPr>
            <a:r>
              <a:rPr sz="5400" b="0" dirty="0">
                <a:latin typeface="Calibri"/>
                <a:cs typeface="Calibri"/>
              </a:rPr>
              <a:t>Touchpoints (3 of</a:t>
            </a:r>
            <a:r>
              <a:rPr sz="5400" b="0" spc="-4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4)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4295" y="3037091"/>
            <a:ext cx="9260840" cy="482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9755" indent="-567055">
              <a:lnSpc>
                <a:spcPts val="4325"/>
              </a:lnSpc>
              <a:buAutoNum type="arabicPeriod" startAt="5"/>
              <a:tabLst>
                <a:tab pos="579755" algn="l"/>
                <a:tab pos="580390" algn="l"/>
              </a:tabLst>
            </a:pPr>
            <a:r>
              <a:rPr sz="3650" spc="15" dirty="0">
                <a:latin typeface="Calibri"/>
                <a:cs typeface="Calibri"/>
              </a:rPr>
              <a:t>Abuse (misuse)</a:t>
            </a:r>
            <a:r>
              <a:rPr sz="3650" spc="-65" dirty="0">
                <a:latin typeface="Calibri"/>
                <a:cs typeface="Calibri"/>
              </a:rPr>
              <a:t> </a:t>
            </a:r>
            <a:r>
              <a:rPr sz="3650" spc="15" dirty="0">
                <a:latin typeface="Calibri"/>
                <a:cs typeface="Calibri"/>
              </a:rPr>
              <a:t>cases</a:t>
            </a:r>
            <a:endParaRPr sz="3650" dirty="0">
              <a:latin typeface="Calibri"/>
              <a:cs typeface="Calibri"/>
            </a:endParaRPr>
          </a:p>
          <a:p>
            <a:pPr marL="925830" lvl="1" indent="-351155">
              <a:lnSpc>
                <a:spcPts val="3770"/>
              </a:lnSpc>
              <a:buFont typeface="Arial"/>
              <a:buChar char="–"/>
              <a:tabLst>
                <a:tab pos="926465" algn="l"/>
                <a:tab pos="2446655" algn="l"/>
              </a:tabLst>
            </a:pPr>
            <a:r>
              <a:rPr sz="3200" spc="-5" dirty="0">
                <a:latin typeface="Calibri"/>
                <a:cs typeface="Calibri"/>
              </a:rPr>
              <a:t>Artifact:	Requirements</a:t>
            </a:r>
            <a:endParaRPr sz="3200" dirty="0">
              <a:latin typeface="Calibri"/>
              <a:cs typeface="Calibri"/>
            </a:endParaRPr>
          </a:p>
          <a:p>
            <a:pPr marL="925830" lvl="1" indent="-351155">
              <a:lnSpc>
                <a:spcPts val="3825"/>
              </a:lnSpc>
              <a:buFont typeface="Arial"/>
              <a:buChar char="–"/>
              <a:tabLst>
                <a:tab pos="926465" algn="l"/>
              </a:tabLst>
            </a:pPr>
            <a:r>
              <a:rPr sz="3200" spc="-5" dirty="0">
                <a:latin typeface="Calibri"/>
                <a:cs typeface="Calibri"/>
              </a:rPr>
              <a:t>Think like an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attacker</a:t>
            </a:r>
            <a:endParaRPr sz="3200" dirty="0">
              <a:latin typeface="Calibri"/>
              <a:cs typeface="Calibri"/>
            </a:endParaRPr>
          </a:p>
          <a:p>
            <a:pPr marL="925830" lvl="1" indent="-351155">
              <a:lnSpc>
                <a:spcPct val="100000"/>
              </a:lnSpc>
              <a:spcBef>
                <a:spcPts val="90"/>
              </a:spcBef>
              <a:buFont typeface="Arial"/>
              <a:buChar char="–"/>
              <a:tabLst>
                <a:tab pos="926465" algn="l"/>
                <a:tab pos="2619375" algn="l"/>
              </a:tabLst>
            </a:pPr>
            <a:r>
              <a:rPr sz="3200" spc="-5" dirty="0">
                <a:latin typeface="Calibri"/>
                <a:cs typeface="Calibri"/>
              </a:rPr>
              <a:t>Example:	Spooﬁng</a:t>
            </a:r>
            <a:endParaRPr sz="3200" dirty="0">
              <a:latin typeface="Calibri"/>
              <a:cs typeface="Calibri"/>
            </a:endParaRPr>
          </a:p>
          <a:p>
            <a:pPr marL="579755" indent="-567055">
              <a:lnSpc>
                <a:spcPts val="4370"/>
              </a:lnSpc>
              <a:spcBef>
                <a:spcPts val="30"/>
              </a:spcBef>
              <a:buAutoNum type="arabicPeriod" startAt="5"/>
              <a:tabLst>
                <a:tab pos="579755" algn="l"/>
                <a:tab pos="580390" algn="l"/>
              </a:tabLst>
            </a:pPr>
            <a:r>
              <a:rPr sz="3650" spc="15" dirty="0">
                <a:latin typeface="Calibri"/>
                <a:cs typeface="Calibri"/>
              </a:rPr>
              <a:t>Security</a:t>
            </a:r>
            <a:r>
              <a:rPr sz="3650" spc="-75" dirty="0">
                <a:latin typeface="Calibri"/>
                <a:cs typeface="Calibri"/>
              </a:rPr>
              <a:t> </a:t>
            </a:r>
            <a:r>
              <a:rPr sz="3650" spc="15" dirty="0">
                <a:latin typeface="Calibri"/>
                <a:cs typeface="Calibri"/>
              </a:rPr>
              <a:t>requirements</a:t>
            </a:r>
            <a:endParaRPr sz="3650" dirty="0">
              <a:latin typeface="Calibri"/>
              <a:cs typeface="Calibri"/>
            </a:endParaRPr>
          </a:p>
          <a:p>
            <a:pPr marL="1136650" lvl="1" indent="-640080">
              <a:lnSpc>
                <a:spcPts val="3815"/>
              </a:lnSpc>
              <a:buFont typeface="Arial"/>
              <a:buChar char="–"/>
              <a:tabLst>
                <a:tab pos="1129030" algn="l"/>
                <a:tab pos="1129665" algn="l"/>
                <a:tab pos="2649855" algn="l"/>
              </a:tabLst>
            </a:pPr>
            <a:r>
              <a:rPr sz="3200" spc="-5" dirty="0">
                <a:latin typeface="Calibri"/>
                <a:cs typeface="Calibri"/>
              </a:rPr>
              <a:t>Artifact:	Requirements</a:t>
            </a:r>
            <a:endParaRPr sz="3200" dirty="0">
              <a:latin typeface="Calibri"/>
              <a:cs typeface="Calibri"/>
            </a:endParaRPr>
          </a:p>
          <a:p>
            <a:pPr marL="1136650" marR="255270" lvl="1" indent="-640080">
              <a:lnSpc>
                <a:spcPct val="79300"/>
              </a:lnSpc>
              <a:spcBef>
                <a:spcPts val="780"/>
              </a:spcBef>
              <a:buFont typeface="Arial"/>
              <a:buChar char="–"/>
              <a:tabLst>
                <a:tab pos="1129030" algn="l"/>
                <a:tab pos="1129665" algn="l"/>
              </a:tabLst>
            </a:pPr>
            <a:r>
              <a:rPr sz="3200" spc="-5" dirty="0">
                <a:latin typeface="Calibri"/>
                <a:cs typeface="Calibri"/>
              </a:rPr>
              <a:t>Functional security requirements and emergent  security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properties</a:t>
            </a:r>
            <a:endParaRPr sz="3200" dirty="0">
              <a:latin typeface="Calibri"/>
              <a:cs typeface="Calibri"/>
            </a:endParaRPr>
          </a:p>
          <a:p>
            <a:pPr marL="1136650" marR="5080" lvl="1" indent="-640080">
              <a:lnSpc>
                <a:spcPct val="79300"/>
              </a:lnSpc>
              <a:spcBef>
                <a:spcPts val="795"/>
              </a:spcBef>
              <a:buFont typeface="Arial"/>
              <a:buChar char="–"/>
              <a:tabLst>
                <a:tab pos="1129030" algn="l"/>
                <a:tab pos="1129665" algn="l"/>
                <a:tab pos="2914015" algn="l"/>
              </a:tabLst>
            </a:pPr>
            <a:r>
              <a:rPr sz="3200" spc="-5" dirty="0">
                <a:latin typeface="Calibri"/>
                <a:cs typeface="Calibri"/>
              </a:rPr>
              <a:t>Example:	No explicit description of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necessary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da</a:t>
            </a:r>
            <a:r>
              <a:rPr lang="en-GB" sz="3200" spc="-5" dirty="0">
                <a:latin typeface="Calibri"/>
                <a:cs typeface="Calibri"/>
              </a:rPr>
              <a:t>ta</a:t>
            </a:r>
            <a:r>
              <a:rPr sz="3200" spc="-5" dirty="0">
                <a:latin typeface="Calibri"/>
                <a:cs typeface="Calibri"/>
              </a:rPr>
              <a:t>  </a:t>
            </a:r>
            <a:r>
              <a:rPr sz="3200" spc="-10" dirty="0">
                <a:latin typeface="Calibri"/>
                <a:cs typeface="Calibri"/>
              </a:rPr>
              <a:t>protection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7100" y="1917700"/>
            <a:ext cx="11150600" cy="783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339" rIns="0" bIns="0" rtlCol="0">
            <a:spAutoFit/>
          </a:bodyPr>
          <a:lstStyle/>
          <a:p>
            <a:pPr marL="2882265">
              <a:lnSpc>
                <a:spcPct val="100000"/>
              </a:lnSpc>
            </a:pPr>
            <a:r>
              <a:rPr sz="5400" b="0" spc="15" dirty="0">
                <a:latin typeface="Calibri"/>
                <a:cs typeface="Calibri"/>
              </a:rPr>
              <a:t>Touchpoints </a:t>
            </a:r>
            <a:r>
              <a:rPr sz="5400" b="0" spc="10" dirty="0">
                <a:latin typeface="Calibri"/>
                <a:cs typeface="Calibri"/>
              </a:rPr>
              <a:t>(4 of</a:t>
            </a:r>
            <a:r>
              <a:rPr sz="5400" b="0" spc="-90" dirty="0">
                <a:latin typeface="Calibri"/>
                <a:cs typeface="Calibri"/>
              </a:rPr>
              <a:t> </a:t>
            </a:r>
            <a:r>
              <a:rPr sz="5400" b="0" spc="10" dirty="0">
                <a:latin typeface="Calibri"/>
                <a:cs typeface="Calibri"/>
              </a:rPr>
              <a:t>4)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6186" y="3430768"/>
            <a:ext cx="9603105" cy="306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080" marR="5080" indent="-627380">
              <a:lnSpc>
                <a:spcPts val="4690"/>
              </a:lnSpc>
              <a:buAutoNum type="arabicPeriod" startAt="7"/>
              <a:tabLst>
                <a:tab pos="620395" algn="l"/>
                <a:tab pos="621030" algn="l"/>
              </a:tabLst>
            </a:pPr>
            <a:r>
              <a:rPr sz="3950" dirty="0">
                <a:latin typeface="Calibri"/>
                <a:cs typeface="Calibri"/>
              </a:rPr>
              <a:t>Security </a:t>
            </a:r>
            <a:r>
              <a:rPr sz="3950" spc="-5" dirty="0">
                <a:latin typeface="Calibri"/>
                <a:cs typeface="Calibri"/>
              </a:rPr>
              <a:t>operations </a:t>
            </a:r>
            <a:r>
              <a:rPr sz="3950" dirty="0">
                <a:latin typeface="Calibri"/>
                <a:cs typeface="Calibri"/>
              </a:rPr>
              <a:t>(not covered as much</a:t>
            </a:r>
            <a:r>
              <a:rPr sz="3950" spc="-7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in  this</a:t>
            </a:r>
            <a:r>
              <a:rPr sz="3950" spc="-9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class)</a:t>
            </a:r>
          </a:p>
          <a:p>
            <a:pPr marL="930275" lvl="1" indent="-35306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930910" algn="l"/>
                <a:tab pos="2575560" algn="l"/>
              </a:tabLst>
            </a:pPr>
            <a:r>
              <a:rPr sz="3450" spc="-5" dirty="0">
                <a:latin typeface="Calibri"/>
                <a:cs typeface="Calibri"/>
              </a:rPr>
              <a:t>Artifact:	</a:t>
            </a:r>
            <a:r>
              <a:rPr sz="3450" dirty="0">
                <a:latin typeface="Calibri"/>
                <a:cs typeface="Calibri"/>
              </a:rPr>
              <a:t>Fielded</a:t>
            </a:r>
            <a:r>
              <a:rPr sz="3450" spc="-55" dirty="0">
                <a:latin typeface="Calibri"/>
                <a:cs typeface="Calibri"/>
              </a:rPr>
              <a:t> </a:t>
            </a:r>
            <a:r>
              <a:rPr sz="3450" dirty="0">
                <a:latin typeface="Calibri"/>
                <a:cs typeface="Calibri"/>
              </a:rPr>
              <a:t>system</a:t>
            </a:r>
          </a:p>
          <a:p>
            <a:pPr marL="930275" lvl="1" indent="-353060">
              <a:lnSpc>
                <a:spcPct val="100000"/>
              </a:lnSpc>
              <a:spcBef>
                <a:spcPts val="919"/>
              </a:spcBef>
              <a:buFont typeface="Arial"/>
              <a:buChar char="–"/>
              <a:tabLst>
                <a:tab pos="930910" algn="l"/>
              </a:tabLst>
            </a:pPr>
            <a:r>
              <a:rPr sz="3450" dirty="0">
                <a:latin typeface="Calibri"/>
                <a:cs typeface="Calibri"/>
              </a:rPr>
              <a:t>Network security,</a:t>
            </a:r>
            <a:r>
              <a:rPr sz="3450" spc="-45" dirty="0">
                <a:latin typeface="Calibri"/>
                <a:cs typeface="Calibri"/>
              </a:rPr>
              <a:t> </a:t>
            </a:r>
            <a:r>
              <a:rPr sz="3450" dirty="0">
                <a:latin typeface="Calibri"/>
                <a:cs typeface="Calibri"/>
              </a:rPr>
              <a:t>ﬁrewalls</a:t>
            </a:r>
          </a:p>
          <a:p>
            <a:pPr marL="930275" lvl="1" indent="-35306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930910" algn="l"/>
                <a:tab pos="2762250" algn="l"/>
              </a:tabLst>
            </a:pPr>
            <a:r>
              <a:rPr sz="3450" dirty="0">
                <a:latin typeface="Calibri"/>
                <a:cs typeface="Calibri"/>
              </a:rPr>
              <a:t>Example:	Intrusion</a:t>
            </a:r>
            <a:r>
              <a:rPr sz="3450" spc="-35" dirty="0">
                <a:latin typeface="Calibri"/>
                <a:cs typeface="Calibri"/>
              </a:rPr>
              <a:t> </a:t>
            </a:r>
            <a:r>
              <a:rPr sz="3450" spc="-5" dirty="0">
                <a:latin typeface="Calibri"/>
                <a:cs typeface="Calibri"/>
              </a:rPr>
              <a:t>detection</a:t>
            </a:r>
            <a:endParaRPr sz="34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45371" y="1770735"/>
            <a:ext cx="9511030" cy="148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2490" marR="5080" indent="-3400425">
              <a:lnSpc>
                <a:spcPct val="100699"/>
              </a:lnSpc>
            </a:pPr>
            <a:r>
              <a:rPr sz="4850" b="0" spc="10" dirty="0">
                <a:latin typeface="Calibri"/>
                <a:cs typeface="Calibri"/>
              </a:rPr>
              <a:t>Security Development Lifecycle (SDL):  </a:t>
            </a:r>
            <a:r>
              <a:rPr sz="4850" b="0" spc="15" dirty="0">
                <a:latin typeface="Calibri"/>
                <a:cs typeface="Calibri"/>
              </a:rPr>
              <a:t>What </a:t>
            </a:r>
            <a:r>
              <a:rPr sz="4850" b="0" spc="10" dirty="0">
                <a:latin typeface="Calibri"/>
                <a:cs typeface="Calibri"/>
              </a:rPr>
              <a:t>is</a:t>
            </a:r>
            <a:r>
              <a:rPr sz="4850" b="0" spc="-95" dirty="0">
                <a:latin typeface="Calibri"/>
                <a:cs typeface="Calibri"/>
              </a:rPr>
              <a:t> </a:t>
            </a:r>
            <a:r>
              <a:rPr sz="4850" b="0" spc="10" dirty="0">
                <a:latin typeface="Calibri"/>
                <a:cs typeface="Calibri"/>
              </a:rPr>
              <a:t>it?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8016" y="3424047"/>
            <a:ext cx="9561195" cy="2464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165" marR="1285875" indent="-418465">
              <a:lnSpc>
                <a:spcPts val="3420"/>
              </a:lnSpc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5" dirty="0">
                <a:latin typeface="Calibri"/>
                <a:cs typeface="Calibri"/>
              </a:rPr>
              <a:t>A </a:t>
            </a:r>
            <a:r>
              <a:rPr sz="2900" dirty="0">
                <a:latin typeface="Calibri"/>
                <a:cs typeface="Calibri"/>
              </a:rPr>
              <a:t>software </a:t>
            </a:r>
            <a:r>
              <a:rPr sz="2900" spc="10" dirty="0">
                <a:latin typeface="Calibri"/>
                <a:cs typeface="Calibri"/>
              </a:rPr>
              <a:t>development security assurance process  </a:t>
            </a:r>
            <a:r>
              <a:rPr sz="2900" spc="5" dirty="0">
                <a:latin typeface="Calibri"/>
                <a:cs typeface="Calibri"/>
              </a:rPr>
              <a:t>consisting of </a:t>
            </a:r>
            <a:r>
              <a:rPr sz="2900" spc="10" dirty="0">
                <a:latin typeface="Calibri"/>
                <a:cs typeface="Calibri"/>
              </a:rPr>
              <a:t>security </a:t>
            </a:r>
            <a:r>
              <a:rPr sz="2900" spc="5" dirty="0">
                <a:latin typeface="Calibri"/>
                <a:cs typeface="Calibri"/>
              </a:rPr>
              <a:t>practices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Aﬀects </a:t>
            </a:r>
            <a:r>
              <a:rPr sz="2900" spc="5" dirty="0">
                <a:latin typeface="Calibri"/>
                <a:cs typeface="Calibri"/>
              </a:rPr>
              <a:t>all </a:t>
            </a:r>
            <a:r>
              <a:rPr sz="2900" spc="10" dirty="0">
                <a:latin typeface="Calibri"/>
                <a:cs typeface="Calibri"/>
              </a:rPr>
              <a:t>steps in the lifecycle </a:t>
            </a:r>
            <a:r>
              <a:rPr sz="2900" spc="15" dirty="0">
                <a:latin typeface="Calibri"/>
                <a:cs typeface="Calibri"/>
              </a:rPr>
              <a:t>and </a:t>
            </a:r>
            <a:r>
              <a:rPr sz="2900" spc="10" dirty="0">
                <a:latin typeface="Calibri"/>
                <a:cs typeface="Calibri"/>
              </a:rPr>
              <a:t>the development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culture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Simpliﬁed SDL has 17 </a:t>
            </a:r>
            <a:r>
              <a:rPr sz="2900" spc="5" dirty="0">
                <a:latin typeface="Calibri"/>
                <a:cs typeface="Calibri"/>
              </a:rPr>
              <a:t>practices </a:t>
            </a:r>
            <a:r>
              <a:rPr sz="2900" spc="10" dirty="0">
                <a:latin typeface="Calibri"/>
                <a:cs typeface="Calibri"/>
              </a:rPr>
              <a:t>(see ﬁgure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below)</a:t>
            </a:r>
            <a:endParaRPr sz="29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900" spc="10" dirty="0">
                <a:latin typeface="Calibri"/>
                <a:cs typeface="Calibri"/>
              </a:rPr>
              <a:t>Uses a build security in/secure by </a:t>
            </a:r>
            <a:r>
              <a:rPr sz="2900" spc="5" dirty="0">
                <a:latin typeface="Calibri"/>
                <a:cs typeface="Calibri"/>
              </a:rPr>
              <a:t>design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10" dirty="0">
                <a:latin typeface="Calibri"/>
                <a:cs typeface="Calibri"/>
              </a:rPr>
              <a:t>philosophy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800" y="6413779"/>
            <a:ext cx="11023600" cy="26107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0">
              <a:lnSpc>
                <a:spcPct val="100000"/>
              </a:lnSpc>
            </a:pPr>
            <a:r>
              <a:rPr sz="4650" b="0" spc="-5" dirty="0">
                <a:latin typeface="Calibri"/>
                <a:cs typeface="Calibri"/>
              </a:rPr>
              <a:t>O</a:t>
            </a:r>
            <a:r>
              <a:rPr sz="4650" b="0" spc="-10" dirty="0">
                <a:latin typeface="Calibri"/>
                <a:cs typeface="Calibri"/>
              </a:rPr>
              <a:t>rigins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marR="1264285" indent="-397510">
              <a:lnSpc>
                <a:spcPct val="100899"/>
              </a:lnSpc>
              <a:buFont typeface="Arial"/>
              <a:buChar char="•"/>
              <a:tabLst>
                <a:tab pos="410209" algn="l"/>
                <a:tab pos="410845" algn="l"/>
                <a:tab pos="1625600" algn="l"/>
              </a:tabLst>
            </a:pPr>
            <a:r>
              <a:rPr spc="10" dirty="0"/>
              <a:t>2002:	</a:t>
            </a:r>
            <a:r>
              <a:rPr spc="5" dirty="0"/>
              <a:t>Bill </a:t>
            </a:r>
            <a:r>
              <a:rPr spc="15" dirty="0"/>
              <a:t>Gates announces</a:t>
            </a:r>
            <a:r>
              <a:rPr spc="-30" dirty="0"/>
              <a:t> </a:t>
            </a:r>
            <a:r>
              <a:rPr spc="10" dirty="0"/>
              <a:t>the</a:t>
            </a:r>
            <a:r>
              <a:rPr spc="-5" dirty="0"/>
              <a:t> </a:t>
            </a:r>
            <a:r>
              <a:rPr spc="10" dirty="0"/>
              <a:t>Trustworthy </a:t>
            </a:r>
            <a:r>
              <a:rPr spc="5" dirty="0"/>
              <a:t> </a:t>
            </a:r>
            <a:r>
              <a:rPr spc="10" dirty="0"/>
              <a:t>Computing</a:t>
            </a:r>
            <a:r>
              <a:rPr spc="-70" dirty="0"/>
              <a:t> </a:t>
            </a:r>
            <a:r>
              <a:rPr spc="5" dirty="0"/>
              <a:t>Initiative</a:t>
            </a:r>
          </a:p>
          <a:p>
            <a:pPr marL="410209" marR="563245" indent="-397510">
              <a:lnSpc>
                <a:spcPct val="100299"/>
              </a:lnSpc>
              <a:spcBef>
                <a:spcPts val="860"/>
              </a:spcBef>
              <a:buFont typeface="Arial"/>
              <a:buChar char="•"/>
              <a:tabLst>
                <a:tab pos="410209" algn="l"/>
                <a:tab pos="410845" algn="l"/>
                <a:tab pos="1625600" algn="l"/>
              </a:tabLst>
            </a:pPr>
            <a:r>
              <a:rPr spc="10" dirty="0"/>
              <a:t>2004:	</a:t>
            </a:r>
            <a:r>
              <a:rPr spc="15" dirty="0"/>
              <a:t>Turned </a:t>
            </a:r>
            <a:r>
              <a:rPr spc="10" dirty="0"/>
              <a:t>into </a:t>
            </a:r>
            <a:r>
              <a:rPr spc="15" dirty="0"/>
              <a:t>a </a:t>
            </a:r>
            <a:r>
              <a:rPr spc="10" dirty="0"/>
              <a:t>structured process,</a:t>
            </a:r>
            <a:r>
              <a:rPr spc="-35" dirty="0"/>
              <a:t> </a:t>
            </a:r>
            <a:r>
              <a:rPr spc="10" dirty="0"/>
              <a:t>the</a:t>
            </a:r>
            <a:r>
              <a:rPr dirty="0"/>
              <a:t> </a:t>
            </a:r>
            <a:r>
              <a:rPr spc="10" dirty="0"/>
              <a:t>SDL </a:t>
            </a:r>
            <a:r>
              <a:rPr spc="5" dirty="0"/>
              <a:t> </a:t>
            </a:r>
            <a:r>
              <a:rPr dirty="0">
                <a:hlinkClick r:id="rId9"/>
              </a:rPr>
              <a:t>(http://microsoft.co</a:t>
            </a:r>
            <a:r>
              <a:rPr dirty="0"/>
              <a:t>m</a:t>
            </a:r>
            <a:r>
              <a:rPr dirty="0">
                <a:hlinkClick r:id="rId9"/>
              </a:rPr>
              <a:t>/sdl)</a:t>
            </a:r>
          </a:p>
          <a:p>
            <a:pPr marL="867410" lvl="1" indent="-324485">
              <a:lnSpc>
                <a:spcPct val="100000"/>
              </a:lnSpc>
              <a:spcBef>
                <a:spcPts val="745"/>
              </a:spcBef>
              <a:buFont typeface="Arial"/>
              <a:buChar char="–"/>
              <a:tabLst>
                <a:tab pos="875665" algn="l"/>
              </a:tabLst>
            </a:pPr>
            <a:r>
              <a:rPr sz="3000" spc="5" dirty="0">
                <a:latin typeface="Calibri"/>
                <a:cs typeface="Calibri"/>
              </a:rPr>
              <a:t>Evolved to Version </a:t>
            </a:r>
            <a:r>
              <a:rPr sz="3000" dirty="0">
                <a:latin typeface="Calibri"/>
                <a:cs typeface="Calibri"/>
              </a:rPr>
              <a:t>5.2 </a:t>
            </a:r>
            <a:r>
              <a:rPr sz="3000" spc="5" dirty="0">
                <a:latin typeface="Calibri"/>
                <a:cs typeface="Calibri"/>
              </a:rPr>
              <a:t>in </a:t>
            </a:r>
            <a:r>
              <a:rPr sz="3000" dirty="0">
                <a:latin typeface="Calibri"/>
                <a:cs typeface="Calibri"/>
              </a:rPr>
              <a:t>2012, </a:t>
            </a:r>
            <a:r>
              <a:rPr sz="3000" spc="5" dirty="0">
                <a:latin typeface="Calibri"/>
                <a:cs typeface="Calibri"/>
              </a:rPr>
              <a:t>Version </a:t>
            </a:r>
            <a:r>
              <a:rPr sz="3000" dirty="0">
                <a:latin typeface="Calibri"/>
                <a:cs typeface="Calibri"/>
              </a:rPr>
              <a:t>6.0 </a:t>
            </a:r>
            <a:r>
              <a:rPr sz="3000" spc="5" dirty="0">
                <a:latin typeface="Calibri"/>
                <a:cs typeface="Calibri"/>
              </a:rPr>
              <a:t>in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2013</a:t>
            </a:r>
            <a:endParaRPr sz="3000">
              <a:latin typeface="Calibri"/>
              <a:cs typeface="Calibri"/>
            </a:endParaRPr>
          </a:p>
          <a:p>
            <a:pPr marL="867410" marR="762635" lvl="1" indent="-324485">
              <a:lnSpc>
                <a:spcPct val="102400"/>
              </a:lnSpc>
              <a:spcBef>
                <a:spcPts val="605"/>
              </a:spcBef>
              <a:buFont typeface="Arial"/>
              <a:buChar char="–"/>
              <a:tabLst>
                <a:tab pos="875665" algn="l"/>
              </a:tabLst>
            </a:pPr>
            <a:r>
              <a:rPr sz="3000" spc="-5" dirty="0">
                <a:latin typeface="Calibri"/>
                <a:cs typeface="Calibri"/>
              </a:rPr>
              <a:t>Microsoft </a:t>
            </a:r>
            <a:r>
              <a:rPr sz="3000" spc="5" dirty="0">
                <a:latin typeface="Calibri"/>
                <a:cs typeface="Calibri"/>
              </a:rPr>
              <a:t>oﬀers </a:t>
            </a:r>
            <a:r>
              <a:rPr sz="3000" spc="10" dirty="0">
                <a:latin typeface="Calibri"/>
                <a:cs typeface="Calibri"/>
              </a:rPr>
              <a:t>many </a:t>
            </a:r>
            <a:r>
              <a:rPr sz="3000" spc="5" dirty="0">
                <a:latin typeface="Calibri"/>
                <a:cs typeface="Calibri"/>
              </a:rPr>
              <a:t>(free) tools and templates to  support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SDL</a:t>
            </a:r>
            <a:endParaRPr sz="3000">
              <a:latin typeface="Calibri"/>
              <a:cs typeface="Calibri"/>
            </a:endParaRPr>
          </a:p>
          <a:p>
            <a:pPr marL="12700" marR="158750" algn="just">
              <a:lnSpc>
                <a:spcPct val="100600"/>
              </a:lnSpc>
              <a:spcBef>
                <a:spcPts val="2675"/>
              </a:spcBef>
            </a:pPr>
            <a:r>
              <a:rPr spc="10" dirty="0"/>
              <a:t>“</a:t>
            </a:r>
            <a:r>
              <a:rPr i="1" spc="10" dirty="0">
                <a:latin typeface="Calibri"/>
                <a:cs typeface="Calibri"/>
              </a:rPr>
              <a:t>Trustworthy Computing is the highest priority for all  the </a:t>
            </a:r>
            <a:r>
              <a:rPr i="1" spc="15" dirty="0">
                <a:latin typeface="Calibri"/>
                <a:cs typeface="Calibri"/>
              </a:rPr>
              <a:t>work we </a:t>
            </a:r>
            <a:r>
              <a:rPr i="1" spc="10" dirty="0">
                <a:latin typeface="Calibri"/>
                <a:cs typeface="Calibri"/>
              </a:rPr>
              <a:t>are doing. </a:t>
            </a:r>
            <a:r>
              <a:rPr i="1" u="heavy" spc="20" dirty="0">
                <a:latin typeface="Calibri"/>
                <a:cs typeface="Calibri"/>
              </a:rPr>
              <a:t>We </a:t>
            </a:r>
            <a:r>
              <a:rPr i="1" u="heavy" spc="15" dirty="0">
                <a:latin typeface="Calibri"/>
                <a:cs typeface="Calibri"/>
              </a:rPr>
              <a:t>must </a:t>
            </a:r>
            <a:r>
              <a:rPr i="1" u="heavy" spc="10" dirty="0">
                <a:latin typeface="Calibri"/>
                <a:cs typeface="Calibri"/>
              </a:rPr>
              <a:t>lead the industry </a:t>
            </a:r>
            <a:r>
              <a:rPr i="1" spc="10" dirty="0">
                <a:latin typeface="Calibri"/>
                <a:cs typeface="Calibri"/>
              </a:rPr>
              <a:t>to  </a:t>
            </a:r>
            <a:r>
              <a:rPr i="1" spc="15" dirty="0">
                <a:latin typeface="Calibri"/>
                <a:cs typeface="Calibri"/>
              </a:rPr>
              <a:t>a whole new </a:t>
            </a:r>
            <a:r>
              <a:rPr i="1" spc="10" dirty="0">
                <a:latin typeface="Calibri"/>
                <a:cs typeface="Calibri"/>
              </a:rPr>
              <a:t>level of Trustworthiness in</a:t>
            </a:r>
            <a:r>
              <a:rPr i="1" spc="-60" dirty="0">
                <a:latin typeface="Calibri"/>
                <a:cs typeface="Calibri"/>
              </a:rPr>
              <a:t> </a:t>
            </a:r>
            <a:r>
              <a:rPr i="1" spc="10" dirty="0">
                <a:latin typeface="Calibri"/>
                <a:cs typeface="Calibri"/>
              </a:rPr>
              <a:t>computing</a:t>
            </a:r>
            <a:r>
              <a:rPr spc="10" dirty="0"/>
              <a:t>.”</a:t>
            </a:r>
          </a:p>
          <a:p>
            <a:pPr marR="5080" algn="r">
              <a:lnSpc>
                <a:spcPct val="100000"/>
              </a:lnSpc>
              <a:spcBef>
                <a:spcPts val="3025"/>
              </a:spcBef>
            </a:pPr>
            <a:r>
              <a:rPr sz="1400" spc="-5" dirty="0">
                <a:solidFill>
                  <a:srgbClr val="898989"/>
                </a:solidFill>
              </a:rPr>
              <a:t>12</a:t>
            </a:r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1257300" y="1666773"/>
            <a:ext cx="10477500" cy="74271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5505" y="9049688"/>
            <a:ext cx="5770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  <a:hlinkClick r:id="rId11"/>
              </a:rPr>
              <a:t>http://www.greatpriceshere.com/2008/06/30/billLgatesLdethroned/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90025" y="8810113"/>
            <a:ext cx="20891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900" y="2077554"/>
            <a:ext cx="10744200" cy="602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0589" y="8807301"/>
            <a:ext cx="545846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http://www.microsoft.com/security/sdl/learn/measurable.aspx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9420" y="8887524"/>
            <a:ext cx="2044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5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900" y="2046541"/>
            <a:ext cx="10490200" cy="589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03578" y="8884036"/>
            <a:ext cx="533146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http://www.microsoft.com/security/sdl/learn/measurable.aspx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9515" rIns="0" bIns="0" rtlCol="0">
            <a:spAutoFit/>
          </a:bodyPr>
          <a:lstStyle/>
          <a:p>
            <a:pPr marL="4455160">
              <a:lnSpc>
                <a:spcPct val="100000"/>
              </a:lnSpc>
            </a:pPr>
            <a:r>
              <a:rPr sz="4350" b="0" spc="20" dirty="0">
                <a:latin typeface="Calibri"/>
                <a:cs typeface="Calibri"/>
              </a:rPr>
              <a:t>Agenda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01609" y="2874314"/>
            <a:ext cx="7968615" cy="46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0" marR="5080" indent="-375920">
              <a:lnSpc>
                <a:spcPts val="3729"/>
              </a:lnSpc>
              <a:buFont typeface="Arial"/>
              <a:buChar char="•"/>
              <a:tabLst>
                <a:tab pos="388620" algn="l"/>
                <a:tab pos="389255" algn="l"/>
              </a:tabLst>
            </a:pPr>
            <a:r>
              <a:rPr sz="3500" dirty="0">
                <a:latin typeface="Calibri"/>
                <a:cs typeface="Calibri"/>
              </a:rPr>
              <a:t>Introduction to </a:t>
            </a:r>
            <a:r>
              <a:rPr sz="3500" spc="5" dirty="0">
                <a:latin typeface="Calibri"/>
                <a:cs typeface="Calibri"/>
              </a:rPr>
              <a:t>the </a:t>
            </a:r>
            <a:r>
              <a:rPr sz="3500" dirty="0">
                <a:latin typeface="Calibri"/>
                <a:cs typeface="Calibri"/>
              </a:rPr>
              <a:t>Security Development  Lifecycle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(SDL)</a:t>
            </a:r>
            <a:endParaRPr sz="3500">
              <a:latin typeface="Calibri"/>
              <a:cs typeface="Calibri"/>
            </a:endParaRPr>
          </a:p>
          <a:p>
            <a:pPr marL="388620" indent="-375920">
              <a:lnSpc>
                <a:spcPct val="100000"/>
              </a:lnSpc>
              <a:spcBef>
                <a:spcPts val="434"/>
              </a:spcBef>
              <a:buClr>
                <a:srgbClr val="558ED5"/>
              </a:buClr>
              <a:buFont typeface="Arial"/>
              <a:buChar char="•"/>
              <a:tabLst>
                <a:tab pos="388620" algn="l"/>
                <a:tab pos="389255" algn="l"/>
              </a:tabLst>
            </a:pPr>
            <a:r>
              <a:rPr sz="3500" dirty="0">
                <a:solidFill>
                  <a:srgbClr val="66A1DD"/>
                </a:solidFill>
                <a:latin typeface="Calibri"/>
                <a:cs typeface="Calibri"/>
              </a:rPr>
              <a:t>SDL </a:t>
            </a:r>
            <a:r>
              <a:rPr sz="3500" spc="5" dirty="0">
                <a:solidFill>
                  <a:srgbClr val="66A1DD"/>
                </a:solidFill>
                <a:latin typeface="Calibri"/>
                <a:cs typeface="Calibri"/>
              </a:rPr>
              <a:t>Phases and</a:t>
            </a:r>
            <a:r>
              <a:rPr sz="3500" spc="-90" dirty="0">
                <a:solidFill>
                  <a:srgbClr val="66A1D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6A1DD"/>
                </a:solidFill>
                <a:latin typeface="Calibri"/>
                <a:cs typeface="Calibri"/>
              </a:rPr>
              <a:t>Practices</a:t>
            </a:r>
            <a:endParaRPr sz="35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Training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Design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Implementation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0" dirty="0">
                <a:latin typeface="Calibri"/>
                <a:cs typeface="Calibri"/>
              </a:rPr>
              <a:t>Veriﬁcation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Release</a:t>
            </a:r>
            <a:endParaRPr sz="2600">
              <a:latin typeface="Calibri"/>
              <a:cs typeface="Calibri"/>
            </a:endParaRPr>
          </a:p>
          <a:p>
            <a:pPr marL="827405" lvl="1" indent="-31305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828040" algn="l"/>
              </a:tabLst>
            </a:pPr>
            <a:r>
              <a:rPr sz="2600" spc="15" dirty="0">
                <a:latin typeface="Calibri"/>
                <a:cs typeface="Calibri"/>
              </a:rPr>
              <a:t>Response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99997" y="1413516"/>
            <a:ext cx="804862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78760" algn="l"/>
              </a:tabLst>
            </a:pPr>
            <a:r>
              <a:rPr sz="4600" b="0" spc="5" dirty="0">
                <a:latin typeface="Calibri"/>
                <a:cs typeface="Calibri"/>
              </a:rPr>
              <a:t>Practice</a:t>
            </a:r>
            <a:r>
              <a:rPr sz="4600" b="0" spc="15" dirty="0">
                <a:latin typeface="Calibri"/>
                <a:cs typeface="Calibri"/>
              </a:rPr>
              <a:t> </a:t>
            </a:r>
            <a:r>
              <a:rPr sz="4600" b="0" spc="10" dirty="0">
                <a:latin typeface="Calibri"/>
                <a:cs typeface="Calibri"/>
              </a:rPr>
              <a:t>1:	</a:t>
            </a:r>
            <a:r>
              <a:rPr sz="4600" b="0" spc="15" dirty="0">
                <a:latin typeface="Calibri"/>
                <a:cs typeface="Calibri"/>
              </a:rPr>
              <a:t>Core </a:t>
            </a:r>
            <a:r>
              <a:rPr sz="4600" b="0" spc="10" dirty="0">
                <a:latin typeface="Calibri"/>
                <a:cs typeface="Calibri"/>
              </a:rPr>
              <a:t>Security</a:t>
            </a:r>
            <a:r>
              <a:rPr sz="4600" b="0" spc="-30" dirty="0">
                <a:latin typeface="Calibri"/>
                <a:cs typeface="Calibri"/>
              </a:rPr>
              <a:t> </a:t>
            </a:r>
            <a:r>
              <a:rPr sz="4600" b="0" spc="10" dirty="0">
                <a:latin typeface="Calibri"/>
                <a:cs typeface="Calibri"/>
              </a:rPr>
              <a:t>Training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0800" y="2378104"/>
            <a:ext cx="1715538" cy="7896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6438" y="2661049"/>
            <a:ext cx="46228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27960" y="2378104"/>
            <a:ext cx="1773212" cy="7896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42024" y="2661049"/>
            <a:ext cx="78295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2790" y="2378104"/>
            <a:ext cx="1773212" cy="7896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05702" y="2661049"/>
            <a:ext cx="38735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67260" y="2378104"/>
            <a:ext cx="1763585" cy="7896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18538" y="2661049"/>
            <a:ext cx="893444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32091" y="2378104"/>
            <a:ext cx="1763585" cy="7896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07972" y="2661049"/>
            <a:ext cx="64643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96921" y="2378104"/>
            <a:ext cx="1763585" cy="7896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276485" y="2661049"/>
            <a:ext cx="4413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61765" y="2378104"/>
            <a:ext cx="1622234" cy="789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691807" y="2661049"/>
            <a:ext cx="54229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251" y="3196656"/>
            <a:ext cx="848061" cy="866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5701" y="3233559"/>
            <a:ext cx="706716" cy="7364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5701" y="3233569"/>
            <a:ext cx="706755" cy="736600"/>
          </a:xfrm>
          <a:custGeom>
            <a:avLst/>
            <a:gdLst/>
            <a:ahLst/>
            <a:cxnLst/>
            <a:rect l="l" t="t" r="r" b="b"/>
            <a:pathLst>
              <a:path w="706755" h="736600">
                <a:moveTo>
                  <a:pt x="0" y="353098"/>
                </a:moveTo>
                <a:lnTo>
                  <a:pt x="176679" y="353098"/>
                </a:lnTo>
                <a:lnTo>
                  <a:pt x="176679" y="736463"/>
                </a:lnTo>
                <a:lnTo>
                  <a:pt x="530038" y="736463"/>
                </a:lnTo>
                <a:lnTo>
                  <a:pt x="530038" y="353098"/>
                </a:lnTo>
                <a:lnTo>
                  <a:pt x="706717" y="353098"/>
                </a:lnTo>
                <a:lnTo>
                  <a:pt x="353358" y="0"/>
                </a:lnTo>
                <a:lnTo>
                  <a:pt x="0" y="353098"/>
                </a:lnTo>
                <a:close/>
              </a:path>
            </a:pathLst>
          </a:custGeom>
          <a:ln w="1103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9397" y="3996576"/>
            <a:ext cx="9039225" cy="356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indent="-207645">
              <a:lnSpc>
                <a:spcPct val="100000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0" dirty="0">
                <a:latin typeface="Calibri"/>
                <a:cs typeface="Calibri"/>
              </a:rPr>
              <a:t>Security knowledge is lacking in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general</a:t>
            </a:r>
            <a:endParaRPr sz="275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Historically not taught in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universities</a:t>
            </a:r>
            <a:endParaRPr sz="230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Barely taught in universities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now</a:t>
            </a:r>
            <a:endParaRPr sz="230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Capers Jones #1 education need “Security Vulnerability Prevention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“</a:t>
            </a:r>
            <a:endParaRPr sz="2300" dirty="0">
              <a:latin typeface="Calibri"/>
              <a:cs typeface="Calibri"/>
            </a:endParaRPr>
          </a:p>
          <a:p>
            <a:pPr marL="220345" indent="-207645">
              <a:lnSpc>
                <a:spcPts val="3285"/>
              </a:lnSpc>
              <a:spcBef>
                <a:spcPts val="72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attackers </a:t>
            </a:r>
            <a:r>
              <a:rPr sz="2750" spc="10" dirty="0">
                <a:latin typeface="Calibri"/>
                <a:cs typeface="Calibri"/>
              </a:rPr>
              <a:t>are </a:t>
            </a:r>
            <a:r>
              <a:rPr sz="2750" spc="-5" dirty="0">
                <a:latin typeface="Calibri"/>
                <a:cs typeface="Calibri"/>
              </a:rPr>
              <a:t>getting </a:t>
            </a:r>
            <a:r>
              <a:rPr sz="2750" spc="10" dirty="0">
                <a:latin typeface="Calibri"/>
                <a:cs typeface="Calibri"/>
              </a:rPr>
              <a:t>smarter every day, security is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</a:t>
            </a:r>
            <a:endParaRPr sz="2750" dirty="0">
              <a:latin typeface="Calibri"/>
              <a:cs typeface="Calibri"/>
            </a:endParaRPr>
          </a:p>
          <a:p>
            <a:pPr marL="218440">
              <a:lnSpc>
                <a:spcPts val="3285"/>
              </a:lnSpc>
            </a:pPr>
            <a:r>
              <a:rPr sz="2750" i="1" spc="15" dirty="0">
                <a:latin typeface="Calibri"/>
                <a:cs typeface="Calibri"/>
              </a:rPr>
              <a:t>moving</a:t>
            </a:r>
            <a:r>
              <a:rPr sz="2750" i="1" spc="-75" dirty="0">
                <a:latin typeface="Calibri"/>
                <a:cs typeface="Calibri"/>
              </a:rPr>
              <a:t> </a:t>
            </a:r>
            <a:r>
              <a:rPr sz="2750" i="1" spc="10" dirty="0">
                <a:latin typeface="Calibri"/>
                <a:cs typeface="Calibri"/>
              </a:rPr>
              <a:t>target</a:t>
            </a:r>
            <a:endParaRPr sz="2750" dirty="0">
              <a:latin typeface="Calibri"/>
              <a:cs typeface="Calibri"/>
            </a:endParaRPr>
          </a:p>
          <a:p>
            <a:pPr marL="873760" lvl="1" indent="-3314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73760" algn="l"/>
                <a:tab pos="874394" algn="l"/>
              </a:tabLst>
            </a:pPr>
            <a:r>
              <a:rPr sz="2300" spc="5" dirty="0">
                <a:latin typeface="Calibri"/>
                <a:cs typeface="Calibri"/>
              </a:rPr>
              <a:t>Annual training is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necessary</a:t>
            </a:r>
            <a:endParaRPr sz="2300" dirty="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Need </a:t>
            </a:r>
            <a:r>
              <a:rPr sz="2750" spc="10" dirty="0">
                <a:latin typeface="Calibri"/>
                <a:cs typeface="Calibri"/>
              </a:rPr>
              <a:t>to cover all the topics in the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SDL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62848" y="6477266"/>
            <a:ext cx="3421151" cy="2628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53997" y="8585776"/>
            <a:ext cx="6274435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http://www.webdesigncompany.net/websiteLoptimizationLmovingLtarget/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59763" y="1553729"/>
            <a:ext cx="7268845" cy="1227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770"/>
              </a:lnSpc>
              <a:tabLst>
                <a:tab pos="2660015" algn="l"/>
              </a:tabLst>
            </a:pPr>
            <a:r>
              <a:rPr sz="4400" b="0" spc="10" dirty="0">
                <a:latin typeface="Calibri"/>
                <a:cs typeface="Calibri"/>
              </a:rPr>
              <a:t>Practice</a:t>
            </a:r>
            <a:r>
              <a:rPr sz="4400" b="0" spc="5" dirty="0">
                <a:latin typeface="Calibri"/>
                <a:cs typeface="Calibri"/>
              </a:rPr>
              <a:t> </a:t>
            </a:r>
            <a:r>
              <a:rPr sz="4400" b="0" spc="10" dirty="0">
                <a:latin typeface="Calibri"/>
                <a:cs typeface="Calibri"/>
              </a:rPr>
              <a:t>2:	Security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and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Privacy </a:t>
            </a:r>
            <a:r>
              <a:rPr sz="4400" b="0" spc="5" dirty="0">
                <a:latin typeface="Calibri"/>
                <a:cs typeface="Calibri"/>
              </a:rPr>
              <a:t> </a:t>
            </a:r>
            <a:r>
              <a:rPr sz="4400" b="0" spc="15" dirty="0">
                <a:latin typeface="Calibri"/>
                <a:cs typeface="Calibri"/>
              </a:rPr>
              <a:t>Requirements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0987" y="3853192"/>
            <a:ext cx="811604" cy="8298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151" y="3888536"/>
            <a:ext cx="676338" cy="705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0151" y="3888533"/>
            <a:ext cx="676910" cy="705485"/>
          </a:xfrm>
          <a:custGeom>
            <a:avLst/>
            <a:gdLst/>
            <a:ahLst/>
            <a:cxnLst/>
            <a:rect l="l" t="t" r="r" b="b"/>
            <a:pathLst>
              <a:path w="676910" h="705485">
                <a:moveTo>
                  <a:pt x="0" y="338089"/>
                </a:moveTo>
                <a:lnTo>
                  <a:pt x="169084" y="338089"/>
                </a:lnTo>
                <a:lnTo>
                  <a:pt x="169084" y="705157"/>
                </a:lnTo>
                <a:lnTo>
                  <a:pt x="507252" y="705157"/>
                </a:lnTo>
                <a:lnTo>
                  <a:pt x="507252" y="338089"/>
                </a:lnTo>
                <a:lnTo>
                  <a:pt x="676337" y="338089"/>
                </a:lnTo>
                <a:lnTo>
                  <a:pt x="338168" y="0"/>
                </a:lnTo>
                <a:lnTo>
                  <a:pt x="0" y="338089"/>
                </a:lnTo>
                <a:close/>
              </a:path>
            </a:pathLst>
          </a:custGeom>
          <a:ln w="1056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1155" y="4671342"/>
            <a:ext cx="8992235" cy="2352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5080" indent="-197485">
              <a:lnSpc>
                <a:spcPts val="3110"/>
              </a:lnSpc>
            </a:pP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These are process and team organization requirements,</a:t>
            </a:r>
            <a:r>
              <a:rPr sz="2650" spc="-75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not  technical requirements for the</a:t>
            </a:r>
            <a:r>
              <a:rPr sz="2650" spc="-9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rgbClr val="4F81BD"/>
                </a:solidFill>
                <a:latin typeface="Arial"/>
                <a:cs typeface="Arial"/>
              </a:rPr>
              <a:t>product.</a:t>
            </a:r>
            <a:endParaRPr sz="2650">
              <a:latin typeface="Arial"/>
              <a:cs typeface="Arial"/>
            </a:endParaRPr>
          </a:p>
          <a:p>
            <a:pPr marL="643255" indent="-27559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642620" algn="l"/>
                <a:tab pos="643255" algn="l"/>
              </a:tabLst>
            </a:pPr>
            <a:r>
              <a:rPr sz="2650" spc="5" dirty="0">
                <a:latin typeface="Calibri"/>
                <a:cs typeface="Calibri"/>
              </a:rPr>
              <a:t>Assign a security</a:t>
            </a:r>
            <a:r>
              <a:rPr sz="2650" spc="-10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champion.</a:t>
            </a:r>
            <a:endParaRPr sz="2650">
              <a:latin typeface="Calibri"/>
              <a:cs typeface="Calibri"/>
            </a:endParaRPr>
          </a:p>
          <a:p>
            <a:pPr marL="566420" indent="-19875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567055" algn="l"/>
              </a:tabLst>
            </a:pPr>
            <a:r>
              <a:rPr sz="2650" spc="5" dirty="0">
                <a:latin typeface="Calibri"/>
                <a:cs typeface="Calibri"/>
              </a:rPr>
              <a:t>Assign a privacy </a:t>
            </a:r>
            <a:r>
              <a:rPr sz="2650" dirty="0">
                <a:latin typeface="Calibri"/>
                <a:cs typeface="Calibri"/>
              </a:rPr>
              <a:t>advisor </a:t>
            </a:r>
            <a:r>
              <a:rPr sz="2650" spc="5" dirty="0">
                <a:latin typeface="Calibri"/>
                <a:cs typeface="Calibri"/>
              </a:rPr>
              <a:t>(external to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team).</a:t>
            </a:r>
            <a:endParaRPr sz="2650">
              <a:latin typeface="Calibri"/>
              <a:cs typeface="Calibri"/>
            </a:endParaRPr>
          </a:p>
          <a:p>
            <a:pPr marL="566420" indent="-19875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567055" algn="l"/>
              </a:tabLst>
            </a:pPr>
            <a:r>
              <a:rPr sz="2650" spc="5" dirty="0">
                <a:latin typeface="Calibri"/>
                <a:cs typeface="Calibri"/>
              </a:rPr>
              <a:t>Assign a privacy lead (internal to</a:t>
            </a:r>
            <a:r>
              <a:rPr sz="2650" spc="-114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team).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1600" y="3078648"/>
            <a:ext cx="1580936" cy="7560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02528" y="3345556"/>
            <a:ext cx="44386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66631" y="3078648"/>
            <a:ext cx="1687766" cy="7560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51987" y="3345556"/>
            <a:ext cx="7505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68495" y="3078648"/>
            <a:ext cx="1687766" cy="756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4146" y="3345556"/>
            <a:ext cx="37147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70359" y="3078648"/>
            <a:ext cx="1696986" cy="7560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04854" y="3345556"/>
            <a:ext cx="85598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2223" y="3078648"/>
            <a:ext cx="1696986" cy="7560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5959" y="3345556"/>
            <a:ext cx="61976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74075" y="3078648"/>
            <a:ext cx="1696986" cy="7560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927033" y="3345556"/>
            <a:ext cx="4235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5939" y="3078648"/>
            <a:ext cx="1627060" cy="7560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81522" y="3345556"/>
            <a:ext cx="52006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42654" y="6086119"/>
            <a:ext cx="830427" cy="26078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7155" y="6170638"/>
            <a:ext cx="1101115" cy="270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05089" y="6086119"/>
            <a:ext cx="1073924" cy="27781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81137" y="1560912"/>
            <a:ext cx="919226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95245" algn="l"/>
              </a:tabLst>
            </a:pPr>
            <a:r>
              <a:rPr sz="4300" b="0" spc="5" dirty="0">
                <a:latin typeface="Calibri"/>
                <a:cs typeface="Calibri"/>
              </a:rPr>
              <a:t>Practice</a:t>
            </a:r>
            <a:r>
              <a:rPr sz="4300" b="0" spc="10" dirty="0">
                <a:latin typeface="Calibri"/>
                <a:cs typeface="Calibri"/>
              </a:rPr>
              <a:t> </a:t>
            </a:r>
            <a:r>
              <a:rPr sz="4300" b="0" spc="5" dirty="0">
                <a:latin typeface="Calibri"/>
                <a:cs typeface="Calibri"/>
              </a:rPr>
              <a:t>3:	</a:t>
            </a:r>
            <a:r>
              <a:rPr sz="4300" b="0" spc="10" dirty="0">
                <a:latin typeface="Calibri"/>
                <a:cs typeface="Calibri"/>
              </a:rPr>
              <a:t>Create quality gates/bug</a:t>
            </a:r>
            <a:r>
              <a:rPr sz="4300" b="0" spc="-45" dirty="0">
                <a:latin typeface="Calibri"/>
                <a:cs typeface="Calibri"/>
              </a:rPr>
              <a:t> </a:t>
            </a:r>
            <a:r>
              <a:rPr sz="4300" b="0" spc="10" dirty="0">
                <a:latin typeface="Calibri"/>
                <a:cs typeface="Calibri"/>
              </a:rPr>
              <a:t>bars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5937" y="3301752"/>
            <a:ext cx="791881" cy="80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3425" y="3334727"/>
            <a:ext cx="659904" cy="687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3425" y="3334735"/>
            <a:ext cx="660400" cy="688340"/>
          </a:xfrm>
          <a:custGeom>
            <a:avLst/>
            <a:gdLst/>
            <a:ahLst/>
            <a:cxnLst/>
            <a:rect l="l" t="t" r="r" b="b"/>
            <a:pathLst>
              <a:path w="660400" h="688339">
                <a:moveTo>
                  <a:pt x="0" y="329815"/>
                </a:moveTo>
                <a:lnTo>
                  <a:pt x="164975" y="329815"/>
                </a:lnTo>
                <a:lnTo>
                  <a:pt x="164975" y="687900"/>
                </a:lnTo>
                <a:lnTo>
                  <a:pt x="494926" y="687900"/>
                </a:lnTo>
                <a:lnTo>
                  <a:pt x="494926" y="329815"/>
                </a:lnTo>
                <a:lnTo>
                  <a:pt x="659901" y="329815"/>
                </a:lnTo>
                <a:lnTo>
                  <a:pt x="329950" y="0"/>
                </a:lnTo>
                <a:lnTo>
                  <a:pt x="0" y="329815"/>
                </a:lnTo>
                <a:close/>
              </a:path>
            </a:pathLst>
          </a:custGeom>
          <a:ln w="1030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8100" y="2537171"/>
            <a:ext cx="1466851" cy="7375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1478" y="2803877"/>
            <a:ext cx="4337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5994" y="2537171"/>
            <a:ext cx="1646758" cy="737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70577" y="2803877"/>
            <a:ext cx="7327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63784" y="2537171"/>
            <a:ext cx="1655749" cy="737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24050" y="2803877"/>
            <a:ext cx="3632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1587" y="2537171"/>
            <a:ext cx="1655749" cy="7375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56543" y="2803877"/>
            <a:ext cx="83629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99377" y="2537171"/>
            <a:ext cx="1655749" cy="7375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40689" y="2803877"/>
            <a:ext cx="6051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67179" y="2537171"/>
            <a:ext cx="1655749" cy="7375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05289" y="2803877"/>
            <a:ext cx="41338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34969" y="2537171"/>
            <a:ext cx="1637830" cy="7375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926855" y="2803877"/>
            <a:ext cx="50800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50109" y="6990460"/>
            <a:ext cx="2522689" cy="1937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24927" y="4313157"/>
            <a:ext cx="7181215" cy="456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 marR="555625" indent="-192405">
              <a:lnSpc>
                <a:spcPts val="3030"/>
              </a:lnSpc>
              <a:buFont typeface="Arial"/>
              <a:buChar char="•"/>
              <a:tabLst>
                <a:tab pos="207010" algn="l"/>
              </a:tabLst>
            </a:pPr>
            <a:r>
              <a:rPr sz="2600" spc="-5" dirty="0">
                <a:latin typeface="Calibri"/>
                <a:cs typeface="Calibri"/>
              </a:rPr>
              <a:t>Deﬁne and document a bug bar for security and  privacy</a:t>
            </a:r>
            <a:endParaRPr sz="2600">
              <a:latin typeface="Calibri"/>
              <a:cs typeface="Calibri"/>
            </a:endParaRPr>
          </a:p>
          <a:p>
            <a:pPr marL="809625" marR="5080" lvl="1" indent="-302260">
              <a:lnSpc>
                <a:spcPct val="101400"/>
              </a:lnSpc>
              <a:spcBef>
                <a:spcPts val="509"/>
              </a:spcBef>
              <a:buFont typeface="Arial"/>
              <a:buChar char="–"/>
              <a:tabLst>
                <a:tab pos="817244" algn="l"/>
              </a:tabLst>
            </a:pPr>
            <a:r>
              <a:rPr sz="2600" spc="-5" dirty="0">
                <a:latin typeface="Calibri"/>
                <a:cs typeface="Calibri"/>
              </a:rPr>
              <a:t>Classiﬁcation of what are moderate, important,  or critical security and privacy bug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types</a:t>
            </a:r>
            <a:endParaRPr sz="2600">
              <a:latin typeface="Calibri"/>
              <a:cs typeface="Calibri"/>
            </a:endParaRPr>
          </a:p>
          <a:p>
            <a:pPr marL="809625" marR="157480" lvl="1" indent="-302260">
              <a:lnSpc>
                <a:spcPct val="101400"/>
              </a:lnSpc>
              <a:spcBef>
                <a:spcPts val="489"/>
              </a:spcBef>
              <a:buFont typeface="Arial"/>
              <a:buChar char="–"/>
              <a:tabLst>
                <a:tab pos="817244" algn="l"/>
              </a:tabLst>
            </a:pPr>
            <a:r>
              <a:rPr sz="2600" spc="-5" dirty="0">
                <a:latin typeface="Calibri"/>
                <a:cs typeface="Calibri"/>
              </a:rPr>
              <a:t>User to set priority for ﬁxing and to determine  if the product can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ship</a:t>
            </a:r>
            <a:endParaRPr sz="2600">
              <a:latin typeface="Calibri"/>
              <a:cs typeface="Calibri"/>
            </a:endParaRPr>
          </a:p>
          <a:p>
            <a:pPr marL="205104" marR="354965" indent="-192405">
              <a:lnSpc>
                <a:spcPct val="99700"/>
              </a:lnSpc>
              <a:spcBef>
                <a:spcPts val="650"/>
              </a:spcBef>
              <a:buFont typeface="Arial"/>
              <a:buChar char="•"/>
              <a:tabLst>
                <a:tab pos="207010" algn="l"/>
                <a:tab pos="1393190" algn="l"/>
                <a:tab pos="1893570" algn="l"/>
              </a:tabLst>
            </a:pPr>
            <a:r>
              <a:rPr sz="2600" spc="-5" dirty="0">
                <a:latin typeface="Calibri"/>
                <a:cs typeface="Calibri"/>
              </a:rPr>
              <a:t>Ensure that bug reporting tools can track security  and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privacy	issues and that a database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 be  queried	dynamically for all security bugs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any  </a:t>
            </a:r>
            <a:r>
              <a:rPr sz="2600" spc="-10" dirty="0">
                <a:latin typeface="Calibri"/>
                <a:cs typeface="Calibri"/>
              </a:rPr>
              <a:t>time</a:t>
            </a:r>
            <a:endParaRPr sz="2600">
              <a:latin typeface="Calibri"/>
              <a:cs typeface="Calibri"/>
            </a:endParaRPr>
          </a:p>
          <a:p>
            <a:pPr marL="94615">
              <a:lnSpc>
                <a:spcPct val="100000"/>
              </a:lnSpc>
              <a:spcBef>
                <a:spcPts val="1200"/>
              </a:spcBef>
            </a:pPr>
            <a:r>
              <a:rPr sz="1500" dirty="0">
                <a:solidFill>
                  <a:srgbClr val="7F7F7F"/>
                </a:solidFill>
                <a:latin typeface="Calibri"/>
                <a:cs typeface="Calibri"/>
              </a:rPr>
              <a:t>http://bakugan.wikia.com/wiki/File:ComputerLbug.jpg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28942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3800" i="1" spc="-5" dirty="0"/>
              <a:t>Sense of Security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49194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500" dirty="0">
                <a:cs typeface="Calibri"/>
              </a:rPr>
              <a:t>http://img.memecdn.com/security-fails_o_2219379.webp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2057400"/>
            <a:ext cx="5050815" cy="39816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5085" y="2980541"/>
            <a:ext cx="5269021" cy="3981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4648200"/>
            <a:ext cx="5418599" cy="38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9289" y="1506493"/>
            <a:ext cx="8021955" cy="1184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600"/>
              </a:lnSpc>
              <a:tabLst>
                <a:tab pos="2567940" algn="l"/>
              </a:tabLst>
            </a:pPr>
            <a:r>
              <a:rPr sz="4250" b="0" spc="5" dirty="0">
                <a:latin typeface="Calibri"/>
                <a:cs typeface="Calibri"/>
              </a:rPr>
              <a:t>Practice</a:t>
            </a:r>
            <a:r>
              <a:rPr sz="4250" b="0" spc="15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4:	Security </a:t>
            </a:r>
            <a:r>
              <a:rPr sz="4250" b="0" spc="15" dirty="0">
                <a:latin typeface="Calibri"/>
                <a:cs typeface="Calibri"/>
              </a:rPr>
              <a:t>and</a:t>
            </a:r>
            <a:r>
              <a:rPr sz="4250" b="0" spc="-20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Privacy</a:t>
            </a:r>
            <a:r>
              <a:rPr sz="4250" b="0" spc="-5" dirty="0">
                <a:latin typeface="Calibri"/>
                <a:cs typeface="Calibri"/>
              </a:rPr>
              <a:t> </a:t>
            </a:r>
            <a:r>
              <a:rPr sz="4250" b="0" spc="10" dirty="0">
                <a:latin typeface="Calibri"/>
                <a:cs typeface="Calibri"/>
              </a:rPr>
              <a:t>Risk </a:t>
            </a:r>
            <a:r>
              <a:rPr sz="4250" b="0" spc="5" dirty="0">
                <a:latin typeface="Calibri"/>
                <a:cs typeface="Calibri"/>
              </a:rPr>
              <a:t> </a:t>
            </a:r>
            <a:r>
              <a:rPr sz="4250" b="0" spc="15" dirty="0">
                <a:latin typeface="Calibri"/>
                <a:cs typeface="Calibri"/>
              </a:rPr>
              <a:t>Assessment </a:t>
            </a:r>
            <a:r>
              <a:rPr sz="4250" b="0" spc="-475" dirty="0">
                <a:latin typeface="Calibri"/>
                <a:cs typeface="Calibri"/>
              </a:rPr>
              <a:t>L</a:t>
            </a:r>
            <a:r>
              <a:rPr sz="4250" b="0" spc="-95" dirty="0">
                <a:latin typeface="Calibri"/>
                <a:cs typeface="Calibri"/>
              </a:rPr>
              <a:t> </a:t>
            </a:r>
            <a:r>
              <a:rPr sz="4250" b="0" spc="15" dirty="0">
                <a:latin typeface="Calibri"/>
                <a:cs typeface="Calibri"/>
              </a:rPr>
              <a:t>1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8771" y="3396355"/>
            <a:ext cx="783515" cy="801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7033" y="3433445"/>
            <a:ext cx="652932" cy="680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7033" y="3433452"/>
            <a:ext cx="653415" cy="680720"/>
          </a:xfrm>
          <a:custGeom>
            <a:avLst/>
            <a:gdLst/>
            <a:ahLst/>
            <a:cxnLst/>
            <a:rect l="l" t="t" r="r" b="b"/>
            <a:pathLst>
              <a:path w="653414" h="680720">
                <a:moveTo>
                  <a:pt x="0" y="326351"/>
                </a:moveTo>
                <a:lnTo>
                  <a:pt x="163232" y="326351"/>
                </a:lnTo>
                <a:lnTo>
                  <a:pt x="163232" y="680675"/>
                </a:lnTo>
                <a:lnTo>
                  <a:pt x="489697" y="680675"/>
                </a:lnTo>
                <a:lnTo>
                  <a:pt x="489697" y="326351"/>
                </a:lnTo>
                <a:lnTo>
                  <a:pt x="652929" y="326351"/>
                </a:lnTo>
                <a:lnTo>
                  <a:pt x="326464" y="0"/>
                </a:lnTo>
                <a:lnTo>
                  <a:pt x="0" y="326351"/>
                </a:lnTo>
                <a:close/>
              </a:path>
            </a:pathLst>
          </a:custGeom>
          <a:ln w="1020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81568" y="4238244"/>
            <a:ext cx="7340600" cy="397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5080" indent="-189865">
              <a:lnSpc>
                <a:spcPts val="3000"/>
              </a:lnSpc>
              <a:buFont typeface="Arial"/>
              <a:buChar char="•"/>
              <a:tabLst>
                <a:tab pos="205104" algn="l"/>
              </a:tabLst>
            </a:pPr>
            <a:r>
              <a:rPr sz="2550" spc="5" dirty="0">
                <a:latin typeface="Calibri"/>
                <a:cs typeface="Calibri"/>
              </a:rPr>
              <a:t>Start a security plan. Identify timing </a:t>
            </a:r>
            <a:r>
              <a:rPr sz="2550" spc="10" dirty="0">
                <a:latin typeface="Calibri"/>
                <a:cs typeface="Calibri"/>
              </a:rPr>
              <a:t>and </a:t>
            </a:r>
            <a:r>
              <a:rPr sz="2550" spc="5" dirty="0">
                <a:latin typeface="Calibri"/>
                <a:cs typeface="Calibri"/>
              </a:rPr>
              <a:t>resources for  </a:t>
            </a:r>
            <a:r>
              <a:rPr sz="2550" spc="10" dirty="0">
                <a:latin typeface="Calibri"/>
                <a:cs typeface="Calibri"/>
              </a:rPr>
              <a:t>SDL </a:t>
            </a:r>
            <a:r>
              <a:rPr sz="2550" spc="5" dirty="0">
                <a:latin typeface="Calibri"/>
                <a:cs typeface="Calibri"/>
              </a:rPr>
              <a:t>steps, such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as: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570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10" dirty="0">
                <a:latin typeface="Calibri"/>
                <a:cs typeface="Calibri"/>
              </a:rPr>
              <a:t>Team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training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Threat</a:t>
            </a:r>
            <a:r>
              <a:rPr sz="2550" spc="-45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modeling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Security</a:t>
            </a:r>
            <a:r>
              <a:rPr sz="2550" spc="-75" dirty="0">
                <a:latin typeface="Calibri"/>
                <a:cs typeface="Calibri"/>
              </a:rPr>
              <a:t> </a:t>
            </a:r>
            <a:r>
              <a:rPr sz="2550" spc="10" dirty="0">
                <a:latin typeface="Calibri"/>
                <a:cs typeface="Calibri"/>
              </a:rPr>
              <a:t>push</a:t>
            </a:r>
            <a:endParaRPr sz="2550">
              <a:latin typeface="Calibri"/>
              <a:cs typeface="Calibri"/>
            </a:endParaRPr>
          </a:p>
          <a:p>
            <a:pPr marL="808355" lvl="1" indent="-30607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Final security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review</a:t>
            </a:r>
            <a:endParaRPr sz="2550">
              <a:latin typeface="Calibri"/>
              <a:cs typeface="Calibri"/>
            </a:endParaRPr>
          </a:p>
          <a:p>
            <a:pPr marL="204470" indent="-19177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05104" algn="l"/>
              </a:tabLst>
            </a:pPr>
            <a:r>
              <a:rPr sz="2550" spc="5" dirty="0">
                <a:latin typeface="Calibri"/>
                <a:cs typeface="Calibri"/>
              </a:rPr>
              <a:t>Security Risk</a:t>
            </a:r>
            <a:r>
              <a:rPr sz="2550" spc="-2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Assessment:</a:t>
            </a:r>
            <a:endParaRPr sz="2550">
              <a:latin typeface="Calibri"/>
              <a:cs typeface="Calibri"/>
            </a:endParaRPr>
          </a:p>
          <a:p>
            <a:pPr marL="801370" marR="1624965" lvl="1" indent="-299085">
              <a:lnSpc>
                <a:spcPts val="3020"/>
              </a:lnSpc>
              <a:spcBef>
                <a:spcPts val="819"/>
              </a:spcBef>
              <a:buFont typeface="Arial"/>
              <a:buChar char="–"/>
              <a:tabLst>
                <a:tab pos="808990" algn="l"/>
              </a:tabLst>
            </a:pPr>
            <a:r>
              <a:rPr sz="2550" spc="5" dirty="0">
                <a:latin typeface="Calibri"/>
                <a:cs typeface="Calibri"/>
              </a:rPr>
              <a:t>Identify speciﬁc functional areas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that  </a:t>
            </a:r>
            <a:r>
              <a:rPr sz="2550" spc="10" dirty="0">
                <a:latin typeface="Calibri"/>
                <a:cs typeface="Calibri"/>
              </a:rPr>
              <a:t>need </a:t>
            </a:r>
            <a:r>
              <a:rPr sz="2550" spc="5" dirty="0">
                <a:latin typeface="Calibri"/>
                <a:cs typeface="Calibri"/>
              </a:rPr>
              <a:t>special</a:t>
            </a:r>
            <a:r>
              <a:rPr sz="2550" spc="-60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review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28800" y="2728826"/>
            <a:ext cx="1516418" cy="7298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26746" y="2988484"/>
            <a:ext cx="429259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60306" y="2728826"/>
            <a:ext cx="1638261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32975" y="2988484"/>
            <a:ext cx="7251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3643" y="2728826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70030" y="2988484"/>
            <a:ext cx="35941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6993" y="2728826"/>
            <a:ext cx="1638261" cy="729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90556" y="2988484"/>
            <a:ext cx="8274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20343" y="2728826"/>
            <a:ext cx="1638261" cy="7298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59017" y="2988484"/>
            <a:ext cx="59944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82583" y="2728826"/>
            <a:ext cx="1629359" cy="7298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08152" y="2988484"/>
            <a:ext cx="4095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35933" y="2728826"/>
            <a:ext cx="1629359" cy="7298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15751" y="2988484"/>
            <a:ext cx="5029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81796" y="5717908"/>
            <a:ext cx="3186303" cy="23273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2905" y="1607108"/>
            <a:ext cx="8149590" cy="120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680"/>
              </a:lnSpc>
              <a:tabLst>
                <a:tab pos="2609215" algn="l"/>
              </a:tabLst>
            </a:pPr>
            <a:r>
              <a:rPr sz="4350" b="0" spc="-5" dirty="0">
                <a:latin typeface="Calibri"/>
                <a:cs typeface="Calibri"/>
              </a:rPr>
              <a:t>Practice</a:t>
            </a:r>
            <a:r>
              <a:rPr sz="4350" b="0" spc="5" dirty="0">
                <a:latin typeface="Calibri"/>
                <a:cs typeface="Calibri"/>
              </a:rPr>
              <a:t> </a:t>
            </a:r>
            <a:r>
              <a:rPr sz="4350" b="0" spc="-5" dirty="0">
                <a:latin typeface="Calibri"/>
                <a:cs typeface="Calibri"/>
              </a:rPr>
              <a:t>4:	</a:t>
            </a:r>
            <a:r>
              <a:rPr sz="4350" b="0" dirty="0">
                <a:latin typeface="Calibri"/>
                <a:cs typeface="Calibri"/>
              </a:rPr>
              <a:t>Security and</a:t>
            </a:r>
            <a:r>
              <a:rPr sz="4350" b="0" spc="-55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Privacy</a:t>
            </a:r>
            <a:r>
              <a:rPr sz="4350" b="0" spc="-30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Risk  Assessment </a:t>
            </a:r>
            <a:r>
              <a:rPr sz="4350" b="0" spc="-500" dirty="0">
                <a:latin typeface="Calibri"/>
                <a:cs typeface="Calibri"/>
              </a:rPr>
              <a:t>L</a:t>
            </a:r>
            <a:r>
              <a:rPr sz="4350" b="0" spc="-90" dirty="0">
                <a:latin typeface="Calibri"/>
                <a:cs typeface="Calibri"/>
              </a:rPr>
              <a:t> </a:t>
            </a:r>
            <a:r>
              <a:rPr sz="4350" b="0" dirty="0">
                <a:latin typeface="Calibri"/>
                <a:cs typeface="Calibri"/>
              </a:rPr>
              <a:t>2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35439" y="3527736"/>
            <a:ext cx="796066" cy="813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3283" y="3565423"/>
            <a:ext cx="663384" cy="6915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83" y="3565412"/>
            <a:ext cx="663575" cy="691515"/>
          </a:xfrm>
          <a:custGeom>
            <a:avLst/>
            <a:gdLst/>
            <a:ahLst/>
            <a:cxnLst/>
            <a:rect l="l" t="t" r="r" b="b"/>
            <a:pathLst>
              <a:path w="663575" h="691514">
                <a:moveTo>
                  <a:pt x="0" y="331546"/>
                </a:moveTo>
                <a:lnTo>
                  <a:pt x="165847" y="331546"/>
                </a:lnTo>
                <a:lnTo>
                  <a:pt x="165847" y="691512"/>
                </a:lnTo>
                <a:lnTo>
                  <a:pt x="497541" y="691512"/>
                </a:lnTo>
                <a:lnTo>
                  <a:pt x="497541" y="331546"/>
                </a:lnTo>
                <a:lnTo>
                  <a:pt x="663388" y="331546"/>
                </a:lnTo>
                <a:lnTo>
                  <a:pt x="331694" y="0"/>
                </a:lnTo>
                <a:lnTo>
                  <a:pt x="0" y="331546"/>
                </a:lnTo>
                <a:close/>
              </a:path>
            </a:pathLst>
          </a:custGeom>
          <a:ln w="10363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8701" y="4246974"/>
            <a:ext cx="7804784" cy="410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indent="-194945">
              <a:lnSpc>
                <a:spcPct val="100000"/>
              </a:lnSpc>
              <a:buFont typeface="Arial"/>
              <a:buChar char="•"/>
              <a:tabLst>
                <a:tab pos="208279" algn="l"/>
                <a:tab pos="3396615" algn="l"/>
              </a:tabLst>
            </a:pPr>
            <a:r>
              <a:rPr sz="2400" spc="-5" dirty="0">
                <a:latin typeface="Calibri"/>
                <a:cs typeface="Calibri"/>
              </a:rPr>
              <a:t>Privacy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Assessment:	Initial Privacy Impact </a:t>
            </a:r>
            <a:r>
              <a:rPr sz="2400" spc="-10" dirty="0">
                <a:latin typeface="Calibri"/>
                <a:cs typeface="Calibri"/>
              </a:rPr>
              <a:t>Rating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(PIR)</a:t>
            </a:r>
            <a:endParaRPr sz="2400">
              <a:latin typeface="Calibri"/>
              <a:cs typeface="Calibri"/>
            </a:endParaRPr>
          </a:p>
          <a:p>
            <a:pPr marL="814069" marR="5080" lvl="1" indent="-304165">
              <a:lnSpc>
                <a:spcPct val="90100"/>
              </a:lnSpc>
              <a:spcBef>
                <a:spcPts val="48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Stores personally identiﬁable information (PII) </a:t>
            </a:r>
            <a:r>
              <a:rPr sz="2400" spc="-10" dirty="0">
                <a:latin typeface="Calibri"/>
                <a:cs typeface="Calibri"/>
              </a:rPr>
              <a:t>on </a:t>
            </a:r>
            <a:r>
              <a:rPr sz="2400" spc="-5" dirty="0">
                <a:latin typeface="Calibri"/>
                <a:cs typeface="Calibri"/>
              </a:rPr>
              <a:t>the  user's computer or transfers it from the user’s computer  (P1)</a:t>
            </a:r>
            <a:endParaRPr sz="2400">
              <a:latin typeface="Calibri"/>
              <a:cs typeface="Calibri"/>
            </a:endParaRPr>
          </a:p>
          <a:p>
            <a:pPr marL="814069" marR="930275" lvl="1" indent="-304165">
              <a:lnSpc>
                <a:spcPts val="2580"/>
              </a:lnSpc>
              <a:spcBef>
                <a:spcPts val="64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Provides an experience that targets children or is  </a:t>
            </a:r>
            <a:r>
              <a:rPr sz="2400" spc="-15" dirty="0">
                <a:latin typeface="Calibri"/>
                <a:cs typeface="Calibri"/>
              </a:rPr>
              <a:t>attractive </a:t>
            </a:r>
            <a:r>
              <a:rPr sz="2400" spc="-5" dirty="0">
                <a:latin typeface="Calibri"/>
                <a:cs typeface="Calibri"/>
              </a:rPr>
              <a:t>to children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Continuously monitors the user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14069" marR="240029" lvl="1" indent="-304165">
              <a:lnSpc>
                <a:spcPts val="2580"/>
              </a:lnSpc>
              <a:spcBef>
                <a:spcPts val="61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Installs new </a:t>
            </a:r>
            <a:r>
              <a:rPr sz="2400" spc="-15" dirty="0">
                <a:latin typeface="Calibri"/>
                <a:cs typeface="Calibri"/>
              </a:rPr>
              <a:t>software </a:t>
            </a:r>
            <a:r>
              <a:rPr sz="2400" spc="-5" dirty="0">
                <a:latin typeface="Calibri"/>
                <a:cs typeface="Calibri"/>
              </a:rPr>
              <a:t>or changes ﬁle type associations,  home page, or search page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(P1)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16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Transfers anonymous 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(P2)</a:t>
            </a:r>
            <a:endParaRPr sz="2400">
              <a:latin typeface="Calibri"/>
              <a:cs typeface="Calibri"/>
            </a:endParaRPr>
          </a:p>
          <a:p>
            <a:pPr marL="821055" lvl="1" indent="-3111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821055" algn="l"/>
                <a:tab pos="821690" algn="l"/>
              </a:tabLst>
            </a:pPr>
            <a:r>
              <a:rPr sz="2400" spc="-5" dirty="0">
                <a:latin typeface="Calibri"/>
                <a:cs typeface="Calibri"/>
              </a:rPr>
              <a:t>None of the above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35100" y="2849580"/>
            <a:ext cx="1518920" cy="7414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25209" y="3115294"/>
            <a:ext cx="43560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73591" y="2849580"/>
            <a:ext cx="1655457" cy="7414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50744" y="3115294"/>
            <a:ext cx="73660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48607" y="2849580"/>
            <a:ext cx="1664500" cy="741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2418" y="3115294"/>
            <a:ext cx="3651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23636" y="2849580"/>
            <a:ext cx="1664500" cy="74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50903" y="3115294"/>
            <a:ext cx="84010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8653" y="2849580"/>
            <a:ext cx="1664500" cy="74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42884" y="3115294"/>
            <a:ext cx="60833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73681" y="2849580"/>
            <a:ext cx="1664500" cy="74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15230" y="3115294"/>
            <a:ext cx="4159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48698" y="2849580"/>
            <a:ext cx="1664500" cy="741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43772" y="3115294"/>
            <a:ext cx="51054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52559" y="6715114"/>
            <a:ext cx="2186940" cy="22129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85214" y="8692441"/>
            <a:ext cx="740346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http://blogs.lawyers.com/2012/08/facebooksLprivacyLpolicyLwasLaLlieLsaysLtheLftc/computerLprivacyLsquare/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9996" y="2883626"/>
            <a:ext cx="820569" cy="8393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8373" y="2924035"/>
            <a:ext cx="683806" cy="713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8373" y="2924032"/>
            <a:ext cx="683895" cy="713740"/>
          </a:xfrm>
          <a:custGeom>
            <a:avLst/>
            <a:gdLst/>
            <a:ahLst/>
            <a:cxnLst/>
            <a:rect l="l" t="t" r="r" b="b"/>
            <a:pathLst>
              <a:path w="683895" h="713739">
                <a:moveTo>
                  <a:pt x="0" y="341937"/>
                </a:moveTo>
                <a:lnTo>
                  <a:pt x="170952" y="341937"/>
                </a:lnTo>
                <a:lnTo>
                  <a:pt x="170952" y="713184"/>
                </a:lnTo>
                <a:lnTo>
                  <a:pt x="512855" y="713184"/>
                </a:lnTo>
                <a:lnTo>
                  <a:pt x="512855" y="341937"/>
                </a:lnTo>
                <a:lnTo>
                  <a:pt x="683807" y="341937"/>
                </a:lnTo>
                <a:lnTo>
                  <a:pt x="341904" y="0"/>
                </a:lnTo>
                <a:lnTo>
                  <a:pt x="0" y="341937"/>
                </a:lnTo>
                <a:close/>
              </a:path>
            </a:pathLst>
          </a:custGeom>
          <a:ln w="1068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100" y="2184204"/>
            <a:ext cx="1543958" cy="7646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2397" y="2457232"/>
            <a:ext cx="44830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9665" y="2184204"/>
            <a:ext cx="1715731" cy="7646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95656" y="2457232"/>
            <a:ext cx="7581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17010" y="2184204"/>
            <a:ext cx="1715731" cy="7646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05398" y="2457232"/>
            <a:ext cx="37528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34355" y="2184204"/>
            <a:ext cx="1715731" cy="7646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78927" y="2457232"/>
            <a:ext cx="86550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61023" y="2184204"/>
            <a:ext cx="1706410" cy="7646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16832" y="2457232"/>
            <a:ext cx="62611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8381" y="2184204"/>
            <a:ext cx="1706410" cy="7646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34483" y="2457232"/>
            <a:ext cx="4279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95726" y="2184204"/>
            <a:ext cx="1627873" cy="7646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03932" y="2457232"/>
            <a:ext cx="525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78128" y="1257010"/>
            <a:ext cx="483616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7075" algn="l"/>
              </a:tabLst>
            </a:pPr>
            <a:r>
              <a:rPr sz="4450" b="0" spc="15" dirty="0">
                <a:latin typeface="Calibri"/>
                <a:cs typeface="Calibri"/>
              </a:rPr>
              <a:t>Phase</a:t>
            </a:r>
            <a:r>
              <a:rPr sz="4450" b="0" spc="5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Th</a:t>
            </a:r>
            <a:r>
              <a:rPr sz="4450" b="0" spc="5" dirty="0">
                <a:latin typeface="Calibri"/>
                <a:cs typeface="Calibri"/>
              </a:rPr>
              <a:t>r</a:t>
            </a:r>
            <a:r>
              <a:rPr sz="4450" b="0" spc="15" dirty="0">
                <a:latin typeface="Calibri"/>
                <a:cs typeface="Calibri"/>
              </a:rPr>
              <a:t>ee:</a:t>
            </a:r>
            <a:r>
              <a:rPr sz="4450" b="0" dirty="0">
                <a:latin typeface="Calibri"/>
                <a:cs typeface="Calibri"/>
              </a:rPr>
              <a:t>	</a:t>
            </a:r>
            <a:r>
              <a:rPr sz="4450" b="0" spc="15" dirty="0">
                <a:latin typeface="Calibri"/>
                <a:cs typeface="Calibri"/>
              </a:rPr>
              <a:t>Design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19806" y="3522433"/>
            <a:ext cx="5812370" cy="50916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40394" y="8599149"/>
            <a:ext cx="60858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7F7F7F"/>
                </a:solidFill>
                <a:latin typeface="Calibri"/>
                <a:cs typeface="Calibri"/>
              </a:rPr>
              <a:t>Thompson, </a:t>
            </a:r>
            <a:r>
              <a:rPr sz="1550" spc="5" dirty="0">
                <a:solidFill>
                  <a:srgbClr val="7F7F7F"/>
                </a:solidFill>
                <a:latin typeface="Calibri"/>
                <a:cs typeface="Calibri"/>
              </a:rPr>
              <a:t>Herbert, *, IEEE Security </a:t>
            </a:r>
            <a:r>
              <a:rPr sz="1550" spc="1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550" spc="5" dirty="0">
                <a:solidFill>
                  <a:srgbClr val="7F7F7F"/>
                </a:solidFill>
                <a:latin typeface="Calibri"/>
                <a:cs typeface="Calibri"/>
              </a:rPr>
              <a:t>Privacy, July/Aug 2003, pp.</a:t>
            </a:r>
            <a:r>
              <a:rPr sz="155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F7F7F"/>
                </a:solidFill>
                <a:latin typeface="Calibri"/>
                <a:cs typeface="Calibri"/>
              </a:rPr>
              <a:t>83L86</a:t>
            </a:r>
            <a:r>
              <a:rPr sz="2000" spc="-2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7196" y="3180275"/>
            <a:ext cx="820569" cy="838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5573" y="3220656"/>
            <a:ext cx="683806" cy="712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5573" y="3220660"/>
            <a:ext cx="683895" cy="713105"/>
          </a:xfrm>
          <a:custGeom>
            <a:avLst/>
            <a:gdLst/>
            <a:ahLst/>
            <a:cxnLst/>
            <a:rect l="l" t="t" r="r" b="b"/>
            <a:pathLst>
              <a:path w="683895" h="713104">
                <a:moveTo>
                  <a:pt x="0" y="341745"/>
                </a:moveTo>
                <a:lnTo>
                  <a:pt x="170952" y="341745"/>
                </a:lnTo>
                <a:lnTo>
                  <a:pt x="170952" y="712783"/>
                </a:lnTo>
                <a:lnTo>
                  <a:pt x="512855" y="712783"/>
                </a:lnTo>
                <a:lnTo>
                  <a:pt x="512855" y="341745"/>
                </a:lnTo>
                <a:lnTo>
                  <a:pt x="683807" y="341745"/>
                </a:lnTo>
                <a:lnTo>
                  <a:pt x="341904" y="0"/>
                </a:lnTo>
                <a:lnTo>
                  <a:pt x="0" y="341745"/>
                </a:lnTo>
                <a:close/>
              </a:path>
            </a:pathLst>
          </a:custGeom>
          <a:ln w="10682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1300" y="2481243"/>
            <a:ext cx="1543964" cy="764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9597" y="2754042"/>
            <a:ext cx="44830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6865" y="2481243"/>
            <a:ext cx="1715731" cy="76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2856" y="2754042"/>
            <a:ext cx="7581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74210" y="2481243"/>
            <a:ext cx="1715731" cy="76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62598" y="2754042"/>
            <a:ext cx="37528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1555" y="2481243"/>
            <a:ext cx="1715731" cy="76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36127" y="2754042"/>
            <a:ext cx="86550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8223" y="2481243"/>
            <a:ext cx="1706410" cy="7642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74032" y="2754042"/>
            <a:ext cx="62611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5581" y="2481243"/>
            <a:ext cx="1706410" cy="7642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91683" y="2754042"/>
            <a:ext cx="42799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52926" y="2481243"/>
            <a:ext cx="1627873" cy="764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461132" y="2754042"/>
            <a:ext cx="525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35328" y="1554258"/>
            <a:ext cx="784860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7075" algn="l"/>
              </a:tabLst>
            </a:pPr>
            <a:r>
              <a:rPr sz="4450" b="0" spc="15" dirty="0">
                <a:latin typeface="Calibri"/>
                <a:cs typeface="Calibri"/>
              </a:rPr>
              <a:t>Phase</a:t>
            </a:r>
            <a:r>
              <a:rPr sz="4450" b="0" spc="10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Three:	Three </a:t>
            </a:r>
            <a:r>
              <a:rPr sz="4450" b="0" spc="10" dirty="0">
                <a:latin typeface="Calibri"/>
                <a:cs typeface="Calibri"/>
              </a:rPr>
              <a:t>Cyclical</a:t>
            </a:r>
            <a:r>
              <a:rPr sz="4450" b="0" spc="-70" dirty="0">
                <a:latin typeface="Calibri"/>
                <a:cs typeface="Calibri"/>
              </a:rPr>
              <a:t> </a:t>
            </a:r>
            <a:r>
              <a:rPr sz="4450" b="0" spc="15" dirty="0">
                <a:latin typeface="Calibri"/>
                <a:cs typeface="Calibri"/>
              </a:rPr>
              <a:t>Steps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14390" y="4298708"/>
            <a:ext cx="2471026" cy="1295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0755" y="4541037"/>
            <a:ext cx="1799653" cy="801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66816" y="43310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78" y="0"/>
                </a:moveTo>
                <a:lnTo>
                  <a:pt x="118033" y="0"/>
                </a:lnTo>
                <a:lnTo>
                  <a:pt x="72089" y="9271"/>
                </a:lnTo>
                <a:lnTo>
                  <a:pt x="34570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0"/>
                </a:lnTo>
                <a:lnTo>
                  <a:pt x="9275" y="1107696"/>
                </a:lnTo>
                <a:lnTo>
                  <a:pt x="34570" y="1145198"/>
                </a:lnTo>
                <a:lnTo>
                  <a:pt x="72089" y="1170482"/>
                </a:lnTo>
                <a:lnTo>
                  <a:pt x="118033" y="1179753"/>
                </a:lnTo>
                <a:lnTo>
                  <a:pt x="2242578" y="1179753"/>
                </a:lnTo>
                <a:lnTo>
                  <a:pt x="2288523" y="1170482"/>
                </a:lnTo>
                <a:lnTo>
                  <a:pt x="2326041" y="1145198"/>
                </a:lnTo>
                <a:lnTo>
                  <a:pt x="2351336" y="1107696"/>
                </a:lnTo>
                <a:lnTo>
                  <a:pt x="2360612" y="1061770"/>
                </a:lnTo>
                <a:lnTo>
                  <a:pt x="2360612" y="117970"/>
                </a:lnTo>
                <a:lnTo>
                  <a:pt x="2351336" y="72051"/>
                </a:lnTo>
                <a:lnTo>
                  <a:pt x="2326041" y="34553"/>
                </a:lnTo>
                <a:lnTo>
                  <a:pt x="2288523" y="9271"/>
                </a:lnTo>
                <a:lnTo>
                  <a:pt x="2242578" y="0"/>
                </a:lnTo>
                <a:close/>
              </a:path>
            </a:pathLst>
          </a:custGeom>
          <a:solidFill>
            <a:srgbClr val="CDD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3851" y="4628017"/>
            <a:ext cx="1654175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4815">
              <a:lnSpc>
                <a:spcPts val="2350"/>
              </a:lnSpc>
            </a:pP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Design  Requirements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86079" y="6041614"/>
            <a:ext cx="876517" cy="11836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38542" y="6075667"/>
            <a:ext cx="766165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63244" y="7672669"/>
            <a:ext cx="2471026" cy="12955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80273" y="7756551"/>
            <a:ext cx="1836953" cy="11277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15821" y="77052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78" y="0"/>
                </a:moveTo>
                <a:lnTo>
                  <a:pt x="118033" y="0"/>
                </a:lnTo>
                <a:lnTo>
                  <a:pt x="72089" y="9270"/>
                </a:lnTo>
                <a:lnTo>
                  <a:pt x="34570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9"/>
                </a:lnTo>
                <a:lnTo>
                  <a:pt x="9275" y="1107701"/>
                </a:lnTo>
                <a:lnTo>
                  <a:pt x="34570" y="1145201"/>
                </a:lnTo>
                <a:lnTo>
                  <a:pt x="72089" y="1170485"/>
                </a:lnTo>
                <a:lnTo>
                  <a:pt x="118033" y="1179756"/>
                </a:lnTo>
                <a:lnTo>
                  <a:pt x="2242578" y="1179756"/>
                </a:lnTo>
                <a:lnTo>
                  <a:pt x="2288523" y="1170485"/>
                </a:lnTo>
                <a:lnTo>
                  <a:pt x="2326041" y="1145201"/>
                </a:lnTo>
                <a:lnTo>
                  <a:pt x="2351336" y="1107701"/>
                </a:lnTo>
                <a:lnTo>
                  <a:pt x="2360612" y="1061779"/>
                </a:lnTo>
                <a:lnTo>
                  <a:pt x="2360612" y="117970"/>
                </a:lnTo>
                <a:lnTo>
                  <a:pt x="2351336" y="72051"/>
                </a:lnTo>
                <a:lnTo>
                  <a:pt x="2326041" y="34553"/>
                </a:lnTo>
                <a:lnTo>
                  <a:pt x="2288523" y="9270"/>
                </a:lnTo>
                <a:lnTo>
                  <a:pt x="2242578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755941" y="7838144"/>
            <a:ext cx="168783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89300"/>
              </a:lnSpc>
            </a:pPr>
            <a:r>
              <a:rPr sz="2250" spc="-20" dirty="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sz="22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Surface  Analysis/  Reduction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73864" y="8054803"/>
            <a:ext cx="1342745" cy="5312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32169" y="8088642"/>
            <a:ext cx="1229918" cy="412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5538" y="7672669"/>
            <a:ext cx="2471026" cy="1295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2024" y="8064122"/>
            <a:ext cx="2088718" cy="5126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17823" y="7705217"/>
            <a:ext cx="2360930" cy="1179830"/>
          </a:xfrm>
          <a:custGeom>
            <a:avLst/>
            <a:gdLst/>
            <a:ahLst/>
            <a:cxnLst/>
            <a:rect l="l" t="t" r="r" b="b"/>
            <a:pathLst>
              <a:path w="2360929" h="1179829">
                <a:moveTo>
                  <a:pt x="2242566" y="0"/>
                </a:moveTo>
                <a:lnTo>
                  <a:pt x="118021" y="0"/>
                </a:lnTo>
                <a:lnTo>
                  <a:pt x="72084" y="9270"/>
                </a:lnTo>
                <a:lnTo>
                  <a:pt x="34569" y="34553"/>
                </a:lnTo>
                <a:lnTo>
                  <a:pt x="9275" y="72051"/>
                </a:lnTo>
                <a:lnTo>
                  <a:pt x="0" y="117970"/>
                </a:lnTo>
                <a:lnTo>
                  <a:pt x="0" y="1061779"/>
                </a:lnTo>
                <a:lnTo>
                  <a:pt x="9275" y="1107701"/>
                </a:lnTo>
                <a:lnTo>
                  <a:pt x="34569" y="1145201"/>
                </a:lnTo>
                <a:lnTo>
                  <a:pt x="72084" y="1170485"/>
                </a:lnTo>
                <a:lnTo>
                  <a:pt x="118021" y="1179756"/>
                </a:lnTo>
                <a:lnTo>
                  <a:pt x="2242566" y="1179756"/>
                </a:lnTo>
                <a:lnTo>
                  <a:pt x="2288510" y="1170485"/>
                </a:lnTo>
                <a:lnTo>
                  <a:pt x="2326028" y="1145201"/>
                </a:lnTo>
                <a:lnTo>
                  <a:pt x="2351324" y="1107701"/>
                </a:lnTo>
                <a:lnTo>
                  <a:pt x="2360599" y="1061779"/>
                </a:lnTo>
                <a:lnTo>
                  <a:pt x="2360599" y="117970"/>
                </a:lnTo>
                <a:lnTo>
                  <a:pt x="2351324" y="72051"/>
                </a:lnTo>
                <a:lnTo>
                  <a:pt x="2326028" y="34553"/>
                </a:lnTo>
                <a:lnTo>
                  <a:pt x="2288510" y="9270"/>
                </a:lnTo>
                <a:lnTo>
                  <a:pt x="2242566" y="0"/>
                </a:lnTo>
                <a:close/>
              </a:path>
            </a:pathLst>
          </a:custGeom>
          <a:solidFill>
            <a:srgbClr val="617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26056" y="8109023"/>
            <a:ext cx="1951355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sz="22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37226" y="6041614"/>
            <a:ext cx="876517" cy="1183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89537" y="6075667"/>
            <a:ext cx="766165" cy="10646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9993" y="3116414"/>
            <a:ext cx="828338" cy="8473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9018" y="3157207"/>
            <a:ext cx="690283" cy="720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9017" y="3157214"/>
            <a:ext cx="690880" cy="720090"/>
          </a:xfrm>
          <a:custGeom>
            <a:avLst/>
            <a:gdLst/>
            <a:ahLst/>
            <a:cxnLst/>
            <a:rect l="l" t="t" r="r" b="b"/>
            <a:pathLst>
              <a:path w="690879" h="720089">
                <a:moveTo>
                  <a:pt x="0" y="345209"/>
                </a:moveTo>
                <a:lnTo>
                  <a:pt x="172570" y="345209"/>
                </a:lnTo>
                <a:lnTo>
                  <a:pt x="172570" y="720007"/>
                </a:lnTo>
                <a:lnTo>
                  <a:pt x="517711" y="720007"/>
                </a:lnTo>
                <a:lnTo>
                  <a:pt x="517711" y="345209"/>
                </a:lnTo>
                <a:lnTo>
                  <a:pt x="690282" y="345209"/>
                </a:lnTo>
                <a:lnTo>
                  <a:pt x="345141" y="0"/>
                </a:lnTo>
                <a:lnTo>
                  <a:pt x="0" y="345209"/>
                </a:lnTo>
                <a:close/>
              </a:path>
            </a:pathLst>
          </a:custGeom>
          <a:ln w="1078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3800" y="2410302"/>
            <a:ext cx="1670124" cy="772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88296" y="2687166"/>
            <a:ext cx="45212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2707" y="2410302"/>
            <a:ext cx="1731975" cy="772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63510" y="2687166"/>
            <a:ext cx="76517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3476" y="2410302"/>
            <a:ext cx="1731975" cy="772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88501" y="2687166"/>
            <a:ext cx="37909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24246" y="2410302"/>
            <a:ext cx="1731975" cy="772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73136" y="2687166"/>
            <a:ext cx="8731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4425" y="2410302"/>
            <a:ext cx="1722564" cy="772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25609" y="2687166"/>
            <a:ext cx="6318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95195" y="2410302"/>
            <a:ext cx="1722564" cy="772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957637" y="2687166"/>
            <a:ext cx="43180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25952" y="2410302"/>
            <a:ext cx="1722564" cy="7720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340047" y="2687166"/>
            <a:ext cx="530225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329728" y="1473299"/>
            <a:ext cx="974979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14625" algn="l"/>
              </a:tabLst>
            </a:pPr>
            <a:r>
              <a:rPr sz="4500" b="0" spc="5" dirty="0">
                <a:latin typeface="Calibri"/>
                <a:cs typeface="Calibri"/>
              </a:rPr>
              <a:t>Practice</a:t>
            </a:r>
            <a:r>
              <a:rPr sz="4500" b="0" spc="10" dirty="0">
                <a:latin typeface="Calibri"/>
                <a:cs typeface="Calibri"/>
              </a:rPr>
              <a:t> </a:t>
            </a:r>
            <a:r>
              <a:rPr sz="4500" b="0" spc="5" dirty="0">
                <a:latin typeface="Calibri"/>
                <a:cs typeface="Calibri"/>
              </a:rPr>
              <a:t>5:	</a:t>
            </a:r>
            <a:r>
              <a:rPr sz="4500" b="0" spc="10" dirty="0">
                <a:latin typeface="Calibri"/>
                <a:cs typeface="Calibri"/>
              </a:rPr>
              <a:t>Establish design</a:t>
            </a:r>
            <a:r>
              <a:rPr sz="4500" b="0" spc="-45" dirty="0">
                <a:latin typeface="Calibri"/>
                <a:cs typeface="Calibri"/>
              </a:rPr>
              <a:t> </a:t>
            </a:r>
            <a:r>
              <a:rPr sz="4500" b="0" spc="10" dirty="0">
                <a:latin typeface="Calibri"/>
                <a:cs typeface="Calibri"/>
              </a:rPr>
              <a:t>requirements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17866" y="4969560"/>
            <a:ext cx="3762933" cy="25270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09877" y="3729112"/>
            <a:ext cx="9530715" cy="545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265" indent="-202565">
              <a:lnSpc>
                <a:spcPct val="100000"/>
              </a:lnSpc>
              <a:buFont typeface="Arial"/>
              <a:buChar char="•"/>
              <a:tabLst>
                <a:tab pos="215900" algn="l"/>
              </a:tabLst>
            </a:pPr>
            <a:r>
              <a:rPr sz="2700" b="1" spc="5" dirty="0">
                <a:latin typeface="Calibri"/>
                <a:cs typeface="Calibri"/>
              </a:rPr>
              <a:t>Consider design </a:t>
            </a:r>
            <a:r>
              <a:rPr sz="2700" b="1" dirty="0">
                <a:latin typeface="Calibri"/>
                <a:cs typeface="Calibri"/>
              </a:rPr>
              <a:t>principles, </a:t>
            </a:r>
            <a:r>
              <a:rPr sz="2700" b="1" spc="5" dirty="0">
                <a:latin typeface="Calibri"/>
                <a:cs typeface="Calibri"/>
              </a:rPr>
              <a:t>such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as:</a:t>
            </a:r>
            <a:endParaRPr sz="270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Least</a:t>
            </a:r>
            <a:r>
              <a:rPr sz="2250" spc="-9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privilege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Compartmentalization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Validate/sanitize external input to the</a:t>
            </a:r>
            <a:r>
              <a:rPr sz="2250" spc="-9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system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Log/audit system and data</a:t>
            </a:r>
            <a:r>
              <a:rPr sz="2250" spc="-7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access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Reuse security components and</a:t>
            </a:r>
            <a:r>
              <a:rPr sz="2250" spc="-6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libraries</a:t>
            </a:r>
            <a:endParaRPr sz="2250">
              <a:latin typeface="Calibri"/>
              <a:cs typeface="Calibri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Calibri"/>
                <a:cs typeface="Calibri"/>
              </a:rPr>
              <a:t>Secure the weakest</a:t>
            </a:r>
            <a:r>
              <a:rPr sz="2250" spc="-8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link</a:t>
            </a:r>
            <a:endParaRPr sz="225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5900" algn="l"/>
              </a:tabLst>
            </a:pPr>
            <a:r>
              <a:rPr sz="2250" b="1" spc="5" dirty="0">
                <a:latin typeface="Arial"/>
                <a:cs typeface="Arial"/>
              </a:rPr>
              <a:t>Leads to specification</a:t>
            </a:r>
            <a:r>
              <a:rPr sz="2250" b="1" spc="-60" dirty="0">
                <a:latin typeface="Arial"/>
                <a:cs typeface="Arial"/>
              </a:rPr>
              <a:t> </a:t>
            </a:r>
            <a:r>
              <a:rPr sz="2250" b="1" spc="5" dirty="0">
                <a:latin typeface="Arial"/>
                <a:cs typeface="Arial"/>
              </a:rPr>
              <a:t>of: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Secure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architecture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Identification of security critical</a:t>
            </a:r>
            <a:r>
              <a:rPr sz="2250" spc="-6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components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585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Secure functional</a:t>
            </a:r>
            <a:r>
              <a:rPr sz="2250" spc="-5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requirements</a:t>
            </a:r>
            <a:endParaRPr sz="2250">
              <a:latin typeface="Arial"/>
              <a:cs typeface="Arial"/>
            </a:endParaRPr>
          </a:p>
          <a:p>
            <a:pPr marL="853440" lvl="1" indent="-323215">
              <a:lnSpc>
                <a:spcPct val="100000"/>
              </a:lnSpc>
              <a:spcBef>
                <a:spcPts val="470"/>
              </a:spcBef>
              <a:buChar char="–"/>
              <a:tabLst>
                <a:tab pos="853440" algn="l"/>
                <a:tab pos="854075" algn="l"/>
              </a:tabLst>
            </a:pPr>
            <a:r>
              <a:rPr sz="2250" spc="5" dirty="0">
                <a:latin typeface="Arial"/>
                <a:cs typeface="Arial"/>
              </a:rPr>
              <a:t>Security features (i.e. use of</a:t>
            </a:r>
            <a:r>
              <a:rPr sz="2250" spc="-6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cryptography)</a:t>
            </a:r>
            <a:endParaRPr sz="2250">
              <a:latin typeface="Arial"/>
              <a:cs typeface="Arial"/>
            </a:endParaRPr>
          </a:p>
          <a:p>
            <a:pPr marL="98425" marR="5080">
              <a:lnSpc>
                <a:spcPts val="1590"/>
              </a:lnSpc>
              <a:spcBef>
                <a:spcPts val="695"/>
              </a:spcBef>
            </a:pPr>
            <a:r>
              <a:rPr sz="1350" spc="-10" dirty="0">
                <a:latin typeface="Calibri"/>
                <a:cs typeface="Calibri"/>
                <a:hlinkClick r:id="rId18"/>
              </a:rPr>
              <a:t>http://www.michiganemploymentlawadvisor.com/technologyLemploymentLissues/employeesLtheLweakestLlinkLinLtheLcompanyLdataL </a:t>
            </a:r>
            <a:r>
              <a:rPr sz="1350" spc="-10" dirty="0">
                <a:latin typeface="Calibri"/>
                <a:cs typeface="Calibri"/>
              </a:rPr>
              <a:t> securityLdefense/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775" y="3381627"/>
            <a:ext cx="804433" cy="8227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3805" y="3418192"/>
            <a:ext cx="670356" cy="6991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3805" y="3418189"/>
            <a:ext cx="670560" cy="699135"/>
          </a:xfrm>
          <a:custGeom>
            <a:avLst/>
            <a:gdLst/>
            <a:ahLst/>
            <a:cxnLst/>
            <a:rect l="l" t="t" r="r" b="b"/>
            <a:pathLst>
              <a:path w="670560" h="699135">
                <a:moveTo>
                  <a:pt x="0" y="335203"/>
                </a:moveTo>
                <a:lnTo>
                  <a:pt x="167590" y="335203"/>
                </a:lnTo>
                <a:lnTo>
                  <a:pt x="167590" y="699138"/>
                </a:lnTo>
                <a:lnTo>
                  <a:pt x="502770" y="699138"/>
                </a:lnTo>
                <a:lnTo>
                  <a:pt x="502770" y="335203"/>
                </a:lnTo>
                <a:lnTo>
                  <a:pt x="670360" y="335203"/>
                </a:lnTo>
                <a:lnTo>
                  <a:pt x="335180" y="0"/>
                </a:lnTo>
                <a:lnTo>
                  <a:pt x="0" y="335203"/>
                </a:lnTo>
                <a:close/>
              </a:path>
            </a:pathLst>
          </a:custGeom>
          <a:ln w="1047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6200" y="2686833"/>
            <a:ext cx="1572260" cy="7587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5072" y="2686833"/>
            <a:ext cx="1672856" cy="7587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4553" y="2686833"/>
            <a:ext cx="1682000" cy="7587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22" y="2686833"/>
            <a:ext cx="1682000" cy="7587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3504" y="2686833"/>
            <a:ext cx="1682000" cy="7587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2973" y="2686833"/>
            <a:ext cx="1682000" cy="7587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78957" y="2964433"/>
            <a:ext cx="7382509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50950" algn="l"/>
                <a:tab pos="2828925" algn="l"/>
                <a:tab pos="3979545" algn="l"/>
                <a:tab pos="5487035" algn="l"/>
                <a:tab pos="6974840" algn="l"/>
              </a:tabLst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Training	Requirements	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2454" y="2686833"/>
            <a:ext cx="1682000" cy="7587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83917" y="2964433"/>
            <a:ext cx="515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473885" y="1522247"/>
            <a:ext cx="7987665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730"/>
              </a:lnSpc>
              <a:tabLst>
                <a:tab pos="2636520" algn="l"/>
              </a:tabLst>
            </a:pPr>
            <a:r>
              <a:rPr sz="4400" b="0" spc="-10" dirty="0">
                <a:latin typeface="Calibri"/>
                <a:cs typeface="Calibri"/>
              </a:rPr>
              <a:t>Practice</a:t>
            </a:r>
            <a:r>
              <a:rPr sz="4400" b="0" spc="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6:	</a:t>
            </a:r>
            <a:r>
              <a:rPr sz="4400" b="0" spc="-30" dirty="0">
                <a:latin typeface="Calibri"/>
                <a:cs typeface="Calibri"/>
              </a:rPr>
              <a:t>Attack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surface analysis/ </a:t>
            </a:r>
            <a:r>
              <a:rPr sz="4400" b="0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reduction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22691" y="6867994"/>
            <a:ext cx="3105708" cy="20220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48828" y="4231892"/>
            <a:ext cx="6563359" cy="46526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91465" marR="220345" indent="-195580">
              <a:lnSpc>
                <a:spcPts val="2310"/>
              </a:lnSpc>
              <a:spcBef>
                <a:spcPts val="55"/>
              </a:spcBef>
              <a:buFont typeface="Arial"/>
              <a:buChar char="•"/>
              <a:tabLst>
                <a:tab pos="294005" algn="l"/>
              </a:tabLst>
            </a:pPr>
            <a:r>
              <a:rPr sz="2200" dirty="0">
                <a:latin typeface="Calibri"/>
                <a:cs typeface="Calibri"/>
              </a:rPr>
              <a:t>Fact: You will never ﬁnd all security issues through  </a:t>
            </a:r>
            <a:r>
              <a:rPr sz="2200" spc="-5" dirty="0">
                <a:latin typeface="Calibri"/>
                <a:cs typeface="Calibri"/>
              </a:rPr>
              <a:t>testing, </a:t>
            </a:r>
            <a:r>
              <a:rPr sz="2200" dirty="0">
                <a:latin typeface="Calibri"/>
                <a:cs typeface="Calibri"/>
              </a:rPr>
              <a:t>and new </a:t>
            </a:r>
            <a:r>
              <a:rPr sz="2200" spc="-15" dirty="0">
                <a:latin typeface="Calibri"/>
                <a:cs typeface="Calibri"/>
              </a:rPr>
              <a:t>attacks </a:t>
            </a:r>
            <a:r>
              <a:rPr sz="2200" dirty="0">
                <a:latin typeface="Calibri"/>
                <a:cs typeface="Calibri"/>
              </a:rPr>
              <a:t>develop over </a:t>
            </a:r>
            <a:r>
              <a:rPr sz="2200" spc="-5" dirty="0">
                <a:latin typeface="Calibri"/>
                <a:cs typeface="Calibri"/>
              </a:rPr>
              <a:t>time. 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best</a:t>
            </a:r>
            <a:endParaRPr sz="2200">
              <a:latin typeface="Calibri"/>
              <a:cs typeface="Calibri"/>
            </a:endParaRPr>
          </a:p>
          <a:p>
            <a:pPr marL="291465" marR="828040">
              <a:lnSpc>
                <a:spcPts val="2310"/>
              </a:lnSpc>
              <a:spcBef>
                <a:spcPts val="110"/>
              </a:spcBef>
            </a:pPr>
            <a:r>
              <a:rPr sz="2200" spc="-5" dirty="0">
                <a:latin typeface="Calibri"/>
                <a:cs typeface="Calibri"/>
              </a:rPr>
              <a:t>proactive </a:t>
            </a:r>
            <a:r>
              <a:rPr sz="2200" dirty="0">
                <a:latin typeface="Calibri"/>
                <a:cs typeface="Calibri"/>
              </a:rPr>
              <a:t>strategy is to reduce a system’s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u="heavy" spc="-15" dirty="0">
                <a:latin typeface="Calibri"/>
                <a:cs typeface="Calibri"/>
              </a:rPr>
              <a:t>attack  </a:t>
            </a:r>
            <a:r>
              <a:rPr sz="2200" u="heavy" dirty="0">
                <a:latin typeface="Calibri"/>
                <a:cs typeface="Calibri"/>
              </a:rPr>
              <a:t>surface</a:t>
            </a:r>
            <a:r>
              <a:rPr sz="220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91465" marR="1290320" indent="-195580">
              <a:lnSpc>
                <a:spcPts val="2330"/>
              </a:lnSpc>
              <a:spcBef>
                <a:spcPts val="620"/>
              </a:spcBef>
              <a:buFont typeface="Arial"/>
              <a:buChar char="•"/>
              <a:tabLst>
                <a:tab pos="294005" algn="l"/>
              </a:tabLst>
            </a:pPr>
            <a:r>
              <a:rPr sz="2200" dirty="0">
                <a:latin typeface="Calibri"/>
                <a:cs typeface="Calibri"/>
              </a:rPr>
              <a:t>A system’s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has three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abstract  </a:t>
            </a:r>
            <a:r>
              <a:rPr sz="2200" spc="-5" dirty="0">
                <a:latin typeface="Calibri"/>
                <a:cs typeface="Calibri"/>
              </a:rPr>
              <a:t>dimensions: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spc="-5" dirty="0">
                <a:latin typeface="Calibri"/>
                <a:cs typeface="Calibri"/>
              </a:rPr>
              <a:t>targets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enablers,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219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dirty="0">
                <a:latin typeface="Calibri"/>
                <a:cs typeface="Calibri"/>
              </a:rPr>
              <a:t>channels and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protocols</a:t>
            </a:r>
            <a:endParaRPr sz="2200">
              <a:latin typeface="Calibri"/>
              <a:cs typeface="Calibri"/>
            </a:endParaRPr>
          </a:p>
          <a:p>
            <a:pPr marL="913130" lvl="1" indent="-314325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913130" algn="l"/>
                <a:tab pos="913765" algn="l"/>
              </a:tabLst>
            </a:pPr>
            <a:r>
              <a:rPr sz="2200" dirty="0">
                <a:latin typeface="Calibri"/>
                <a:cs typeface="Calibri"/>
              </a:rPr>
              <a:t>access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rights.</a:t>
            </a:r>
            <a:endParaRPr sz="2200">
              <a:latin typeface="Calibri"/>
              <a:cs typeface="Calibri"/>
            </a:endParaRPr>
          </a:p>
          <a:p>
            <a:pPr marL="291465" marR="5080" indent="-195580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294005" algn="l"/>
              </a:tabLst>
            </a:pP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Analyzer (ASA) is one tool in a set of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SDL  tools that can provide </a:t>
            </a:r>
            <a:r>
              <a:rPr sz="2200" spc="-5" dirty="0">
                <a:latin typeface="Calibri"/>
                <a:cs typeface="Calibri"/>
              </a:rPr>
              <a:t>information </a:t>
            </a:r>
            <a:r>
              <a:rPr sz="2200" dirty="0">
                <a:latin typeface="Calibri"/>
                <a:cs typeface="Calibri"/>
              </a:rPr>
              <a:t>on the </a:t>
            </a:r>
            <a:r>
              <a:rPr sz="2200" spc="-5" dirty="0">
                <a:latin typeface="Calibri"/>
                <a:cs typeface="Calibri"/>
              </a:rPr>
              <a:t>relative 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surface of your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system.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15" dirty="0">
                <a:solidFill>
                  <a:srgbClr val="7F7F7F"/>
                </a:solidFill>
                <a:latin typeface="Calibri"/>
                <a:cs typeface="Calibri"/>
                <a:hlinkClick r:id="rId19"/>
              </a:rPr>
              <a:t>http://www.isdecisions.com/products/userlock/beneﬁts.htm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2929" y="3112096"/>
            <a:ext cx="799651" cy="8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9566" y="3151466"/>
            <a:ext cx="666368" cy="6947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9565" y="3151459"/>
            <a:ext cx="666750" cy="695325"/>
          </a:xfrm>
          <a:custGeom>
            <a:avLst/>
            <a:gdLst/>
            <a:ahLst/>
            <a:cxnLst/>
            <a:rect l="l" t="t" r="r" b="b"/>
            <a:pathLst>
              <a:path w="666750" h="695325">
                <a:moveTo>
                  <a:pt x="0" y="333086"/>
                </a:moveTo>
                <a:lnTo>
                  <a:pt x="166594" y="333086"/>
                </a:lnTo>
                <a:lnTo>
                  <a:pt x="166594" y="694723"/>
                </a:lnTo>
                <a:lnTo>
                  <a:pt x="499782" y="694723"/>
                </a:lnTo>
                <a:lnTo>
                  <a:pt x="499782" y="333086"/>
                </a:lnTo>
                <a:lnTo>
                  <a:pt x="666376" y="333086"/>
                </a:lnTo>
                <a:lnTo>
                  <a:pt x="333188" y="0"/>
                </a:lnTo>
                <a:lnTo>
                  <a:pt x="0" y="333086"/>
                </a:lnTo>
                <a:close/>
              </a:path>
            </a:pathLst>
          </a:custGeom>
          <a:ln w="1041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9100" y="2430783"/>
            <a:ext cx="1599920" cy="7449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50188" y="2699812"/>
            <a:ext cx="4375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98228" y="2430783"/>
            <a:ext cx="1671993" cy="744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1256" y="2699812"/>
            <a:ext cx="73977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79442" y="2430783"/>
            <a:ext cx="1671993" cy="744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49964" y="2699812"/>
            <a:ext cx="36639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60669" y="2430783"/>
            <a:ext cx="1671993" cy="7449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93576" y="2699812"/>
            <a:ext cx="8439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0963" y="2430783"/>
            <a:ext cx="1662912" cy="7449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92277" y="2699812"/>
            <a:ext cx="61087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32190" y="2430783"/>
            <a:ext cx="1662912" cy="7449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71254" y="2699812"/>
            <a:ext cx="41719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913404" y="2430783"/>
            <a:ext cx="1662912" cy="7449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505781" y="2699812"/>
            <a:ext cx="51308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07514" y="1525661"/>
            <a:ext cx="635635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20645" algn="l"/>
              </a:tabLst>
            </a:pPr>
            <a:r>
              <a:rPr sz="4350" b="0" dirty="0">
                <a:latin typeface="Calibri"/>
                <a:cs typeface="Calibri"/>
              </a:rPr>
              <a:t>Practice</a:t>
            </a:r>
            <a:r>
              <a:rPr sz="4350" b="0" spc="1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7:	Threat</a:t>
            </a:r>
            <a:r>
              <a:rPr sz="4350" b="0" spc="-3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modeling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24883" y="5201461"/>
            <a:ext cx="3771087" cy="35519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79522" y="5241970"/>
            <a:ext cx="3658870" cy="3429000"/>
          </a:xfrm>
          <a:custGeom>
            <a:avLst/>
            <a:gdLst/>
            <a:ahLst/>
            <a:cxnLst/>
            <a:rect l="l" t="t" r="r" b="b"/>
            <a:pathLst>
              <a:path w="3658870" h="3429000">
                <a:moveTo>
                  <a:pt x="2075440" y="3416300"/>
                </a:moveTo>
                <a:lnTo>
                  <a:pt x="1582042" y="3416300"/>
                </a:lnTo>
                <a:lnTo>
                  <a:pt x="1627082" y="3429000"/>
                </a:lnTo>
                <a:lnTo>
                  <a:pt x="2031077" y="3429000"/>
                </a:lnTo>
                <a:lnTo>
                  <a:pt x="2075440" y="3416300"/>
                </a:lnTo>
                <a:close/>
              </a:path>
              <a:path w="3658870" h="3429000">
                <a:moveTo>
                  <a:pt x="2207369" y="3390900"/>
                </a:moveTo>
                <a:lnTo>
                  <a:pt x="1447270" y="3390900"/>
                </a:lnTo>
                <a:lnTo>
                  <a:pt x="1537047" y="3416300"/>
                </a:lnTo>
                <a:lnTo>
                  <a:pt x="2119623" y="3416300"/>
                </a:lnTo>
                <a:lnTo>
                  <a:pt x="2207369" y="3390900"/>
                </a:lnTo>
                <a:close/>
              </a:path>
              <a:path w="3658870" h="3429000">
                <a:moveTo>
                  <a:pt x="307031" y="431800"/>
                </a:moveTo>
                <a:lnTo>
                  <a:pt x="378925" y="495300"/>
                </a:lnTo>
                <a:lnTo>
                  <a:pt x="349145" y="533400"/>
                </a:lnTo>
                <a:lnTo>
                  <a:pt x="320471" y="571500"/>
                </a:lnTo>
                <a:lnTo>
                  <a:pt x="292918" y="609600"/>
                </a:lnTo>
                <a:lnTo>
                  <a:pt x="266501" y="660400"/>
                </a:lnTo>
                <a:lnTo>
                  <a:pt x="241237" y="698500"/>
                </a:lnTo>
                <a:lnTo>
                  <a:pt x="217140" y="736600"/>
                </a:lnTo>
                <a:lnTo>
                  <a:pt x="195031" y="787400"/>
                </a:lnTo>
                <a:lnTo>
                  <a:pt x="174144" y="825500"/>
                </a:lnTo>
                <a:lnTo>
                  <a:pt x="154473" y="876300"/>
                </a:lnTo>
                <a:lnTo>
                  <a:pt x="136010" y="914400"/>
                </a:lnTo>
                <a:lnTo>
                  <a:pt x="118751" y="952500"/>
                </a:lnTo>
                <a:lnTo>
                  <a:pt x="102689" y="1003300"/>
                </a:lnTo>
                <a:lnTo>
                  <a:pt x="87817" y="1041400"/>
                </a:lnTo>
                <a:lnTo>
                  <a:pt x="74131" y="1092200"/>
                </a:lnTo>
                <a:lnTo>
                  <a:pt x="61622" y="1130300"/>
                </a:lnTo>
                <a:lnTo>
                  <a:pt x="50286" y="1181100"/>
                </a:lnTo>
                <a:lnTo>
                  <a:pt x="40116" y="1219200"/>
                </a:lnTo>
                <a:lnTo>
                  <a:pt x="31106" y="1270000"/>
                </a:lnTo>
                <a:lnTo>
                  <a:pt x="23250" y="1308100"/>
                </a:lnTo>
                <a:lnTo>
                  <a:pt x="16542" y="1358900"/>
                </a:lnTo>
                <a:lnTo>
                  <a:pt x="10975" y="1409700"/>
                </a:lnTo>
                <a:lnTo>
                  <a:pt x="6544" y="1447800"/>
                </a:lnTo>
                <a:lnTo>
                  <a:pt x="3241" y="1498600"/>
                </a:lnTo>
                <a:lnTo>
                  <a:pt x="1062" y="1536700"/>
                </a:lnTo>
                <a:lnTo>
                  <a:pt x="0" y="1587500"/>
                </a:lnTo>
                <a:lnTo>
                  <a:pt x="48" y="1625600"/>
                </a:lnTo>
                <a:lnTo>
                  <a:pt x="1201" y="1676400"/>
                </a:lnTo>
                <a:lnTo>
                  <a:pt x="3452" y="1714500"/>
                </a:lnTo>
                <a:lnTo>
                  <a:pt x="6795" y="1765300"/>
                </a:lnTo>
                <a:lnTo>
                  <a:pt x="11225" y="1803400"/>
                </a:lnTo>
                <a:lnTo>
                  <a:pt x="16734" y="1854200"/>
                </a:lnTo>
                <a:lnTo>
                  <a:pt x="23317" y="1892300"/>
                </a:lnTo>
                <a:lnTo>
                  <a:pt x="30968" y="1943100"/>
                </a:lnTo>
                <a:lnTo>
                  <a:pt x="39680" y="1981200"/>
                </a:lnTo>
                <a:lnTo>
                  <a:pt x="49447" y="2032000"/>
                </a:lnTo>
                <a:lnTo>
                  <a:pt x="60264" y="2070100"/>
                </a:lnTo>
                <a:lnTo>
                  <a:pt x="72123" y="2108200"/>
                </a:lnTo>
                <a:lnTo>
                  <a:pt x="85019" y="2159000"/>
                </a:lnTo>
                <a:lnTo>
                  <a:pt x="98946" y="2197100"/>
                </a:lnTo>
                <a:lnTo>
                  <a:pt x="113897" y="2235200"/>
                </a:lnTo>
                <a:lnTo>
                  <a:pt x="129866" y="2286000"/>
                </a:lnTo>
                <a:lnTo>
                  <a:pt x="146848" y="2324100"/>
                </a:lnTo>
                <a:lnTo>
                  <a:pt x="164836" y="2362200"/>
                </a:lnTo>
                <a:lnTo>
                  <a:pt x="183823" y="2400300"/>
                </a:lnTo>
                <a:lnTo>
                  <a:pt x="203804" y="2451100"/>
                </a:lnTo>
                <a:lnTo>
                  <a:pt x="224773" y="2489200"/>
                </a:lnTo>
                <a:lnTo>
                  <a:pt x="246722" y="2527300"/>
                </a:lnTo>
                <a:lnTo>
                  <a:pt x="269647" y="2565400"/>
                </a:lnTo>
                <a:lnTo>
                  <a:pt x="293542" y="2603500"/>
                </a:lnTo>
                <a:lnTo>
                  <a:pt x="318398" y="2641600"/>
                </a:lnTo>
                <a:lnTo>
                  <a:pt x="344212" y="2679700"/>
                </a:lnTo>
                <a:lnTo>
                  <a:pt x="370976" y="2705100"/>
                </a:lnTo>
                <a:lnTo>
                  <a:pt x="398684" y="2743200"/>
                </a:lnTo>
                <a:lnTo>
                  <a:pt x="427331" y="2781300"/>
                </a:lnTo>
                <a:lnTo>
                  <a:pt x="456910" y="2819400"/>
                </a:lnTo>
                <a:lnTo>
                  <a:pt x="487414" y="2844800"/>
                </a:lnTo>
                <a:lnTo>
                  <a:pt x="518838" y="2882900"/>
                </a:lnTo>
                <a:lnTo>
                  <a:pt x="551176" y="2921000"/>
                </a:lnTo>
                <a:lnTo>
                  <a:pt x="584421" y="2946400"/>
                </a:lnTo>
                <a:lnTo>
                  <a:pt x="618568" y="2971800"/>
                </a:lnTo>
                <a:lnTo>
                  <a:pt x="653609" y="3009900"/>
                </a:lnTo>
                <a:lnTo>
                  <a:pt x="689539" y="3035300"/>
                </a:lnTo>
                <a:lnTo>
                  <a:pt x="726353" y="3060700"/>
                </a:lnTo>
                <a:lnTo>
                  <a:pt x="764042" y="3098800"/>
                </a:lnTo>
                <a:lnTo>
                  <a:pt x="802602" y="3124200"/>
                </a:lnTo>
                <a:lnTo>
                  <a:pt x="842027" y="3149600"/>
                </a:lnTo>
                <a:lnTo>
                  <a:pt x="882309" y="3175000"/>
                </a:lnTo>
                <a:lnTo>
                  <a:pt x="923444" y="3200400"/>
                </a:lnTo>
                <a:lnTo>
                  <a:pt x="965424" y="3213100"/>
                </a:lnTo>
                <a:lnTo>
                  <a:pt x="1050859" y="3263900"/>
                </a:lnTo>
                <a:lnTo>
                  <a:pt x="1094020" y="3276600"/>
                </a:lnTo>
                <a:lnTo>
                  <a:pt x="1137450" y="3302000"/>
                </a:lnTo>
                <a:lnTo>
                  <a:pt x="1225034" y="3327400"/>
                </a:lnTo>
                <a:lnTo>
                  <a:pt x="1269148" y="3352800"/>
                </a:lnTo>
                <a:lnTo>
                  <a:pt x="1402530" y="3390900"/>
                </a:lnTo>
                <a:lnTo>
                  <a:pt x="2250890" y="3390900"/>
                </a:lnTo>
                <a:lnTo>
                  <a:pt x="2464167" y="3327400"/>
                </a:lnTo>
                <a:lnTo>
                  <a:pt x="2505814" y="3302000"/>
                </a:lnTo>
                <a:lnTo>
                  <a:pt x="2587936" y="3276600"/>
                </a:lnTo>
                <a:lnTo>
                  <a:pt x="2628371" y="3251200"/>
                </a:lnTo>
                <a:lnTo>
                  <a:pt x="1650397" y="3251200"/>
                </a:lnTo>
                <a:lnTo>
                  <a:pt x="1605212" y="3238500"/>
                </a:lnTo>
                <a:lnTo>
                  <a:pt x="1560127" y="3238500"/>
                </a:lnTo>
                <a:lnTo>
                  <a:pt x="1206325" y="3136900"/>
                </a:lnTo>
                <a:lnTo>
                  <a:pt x="1163365" y="3111500"/>
                </a:lnTo>
                <a:lnTo>
                  <a:pt x="1120777" y="3098800"/>
                </a:lnTo>
                <a:lnTo>
                  <a:pt x="1036824" y="3048000"/>
                </a:lnTo>
                <a:lnTo>
                  <a:pt x="995513" y="3035300"/>
                </a:lnTo>
                <a:lnTo>
                  <a:pt x="914357" y="2984500"/>
                </a:lnTo>
                <a:lnTo>
                  <a:pt x="874567" y="2946400"/>
                </a:lnTo>
                <a:lnTo>
                  <a:pt x="835338" y="2921000"/>
                </a:lnTo>
                <a:lnTo>
                  <a:pt x="796956" y="2895600"/>
                </a:lnTo>
                <a:lnTo>
                  <a:pt x="759693" y="2857500"/>
                </a:lnTo>
                <a:lnTo>
                  <a:pt x="723553" y="2832100"/>
                </a:lnTo>
                <a:lnTo>
                  <a:pt x="688538" y="2794000"/>
                </a:lnTo>
                <a:lnTo>
                  <a:pt x="654654" y="2768600"/>
                </a:lnTo>
                <a:lnTo>
                  <a:pt x="621903" y="2730500"/>
                </a:lnTo>
                <a:lnTo>
                  <a:pt x="590290" y="2692400"/>
                </a:lnTo>
                <a:lnTo>
                  <a:pt x="559818" y="2654300"/>
                </a:lnTo>
                <a:lnTo>
                  <a:pt x="530491" y="2628900"/>
                </a:lnTo>
                <a:lnTo>
                  <a:pt x="502312" y="2590800"/>
                </a:lnTo>
                <a:lnTo>
                  <a:pt x="475287" y="2552700"/>
                </a:lnTo>
                <a:lnTo>
                  <a:pt x="449417" y="2514600"/>
                </a:lnTo>
                <a:lnTo>
                  <a:pt x="424708" y="2476500"/>
                </a:lnTo>
                <a:lnTo>
                  <a:pt x="401163" y="2425700"/>
                </a:lnTo>
                <a:lnTo>
                  <a:pt x="378785" y="2387600"/>
                </a:lnTo>
                <a:lnTo>
                  <a:pt x="357579" y="2349500"/>
                </a:lnTo>
                <a:lnTo>
                  <a:pt x="337548" y="2311400"/>
                </a:lnTo>
                <a:lnTo>
                  <a:pt x="318696" y="2273300"/>
                </a:lnTo>
                <a:lnTo>
                  <a:pt x="301027" y="2222500"/>
                </a:lnTo>
                <a:lnTo>
                  <a:pt x="284544" y="2184400"/>
                </a:lnTo>
                <a:lnTo>
                  <a:pt x="269252" y="2146300"/>
                </a:lnTo>
                <a:lnTo>
                  <a:pt x="255153" y="2095500"/>
                </a:lnTo>
                <a:lnTo>
                  <a:pt x="242253" y="2057400"/>
                </a:lnTo>
                <a:lnTo>
                  <a:pt x="230554" y="2006600"/>
                </a:lnTo>
                <a:lnTo>
                  <a:pt x="220061" y="1968500"/>
                </a:lnTo>
                <a:lnTo>
                  <a:pt x="210777" y="1917700"/>
                </a:lnTo>
                <a:lnTo>
                  <a:pt x="202706" y="1879600"/>
                </a:lnTo>
                <a:lnTo>
                  <a:pt x="195852" y="1828800"/>
                </a:lnTo>
                <a:lnTo>
                  <a:pt x="190218" y="1790700"/>
                </a:lnTo>
                <a:lnTo>
                  <a:pt x="185808" y="1739900"/>
                </a:lnTo>
                <a:lnTo>
                  <a:pt x="182627" y="1701800"/>
                </a:lnTo>
                <a:lnTo>
                  <a:pt x="180678" y="1651000"/>
                </a:lnTo>
                <a:lnTo>
                  <a:pt x="179964" y="1612900"/>
                </a:lnTo>
                <a:lnTo>
                  <a:pt x="180489" y="1562100"/>
                </a:lnTo>
                <a:lnTo>
                  <a:pt x="182258" y="1524000"/>
                </a:lnTo>
                <a:lnTo>
                  <a:pt x="185274" y="1473200"/>
                </a:lnTo>
                <a:lnTo>
                  <a:pt x="189540" y="1422400"/>
                </a:lnTo>
                <a:lnTo>
                  <a:pt x="195061" y="1384300"/>
                </a:lnTo>
                <a:lnTo>
                  <a:pt x="201840" y="1333500"/>
                </a:lnTo>
                <a:lnTo>
                  <a:pt x="209882" y="1295400"/>
                </a:lnTo>
                <a:lnTo>
                  <a:pt x="219189" y="1244600"/>
                </a:lnTo>
                <a:lnTo>
                  <a:pt x="229766" y="1206500"/>
                </a:lnTo>
                <a:lnTo>
                  <a:pt x="241616" y="1155700"/>
                </a:lnTo>
                <a:lnTo>
                  <a:pt x="254743" y="1117600"/>
                </a:lnTo>
                <a:lnTo>
                  <a:pt x="269152" y="1066800"/>
                </a:lnTo>
                <a:lnTo>
                  <a:pt x="284845" y="1028700"/>
                </a:lnTo>
                <a:lnTo>
                  <a:pt x="301826" y="977900"/>
                </a:lnTo>
                <a:lnTo>
                  <a:pt x="320100" y="939800"/>
                </a:lnTo>
                <a:lnTo>
                  <a:pt x="339670" y="901700"/>
                </a:lnTo>
                <a:lnTo>
                  <a:pt x="360540" y="850900"/>
                </a:lnTo>
                <a:lnTo>
                  <a:pt x="382713" y="812800"/>
                </a:lnTo>
                <a:lnTo>
                  <a:pt x="406194" y="774700"/>
                </a:lnTo>
                <a:lnTo>
                  <a:pt x="430986" y="736600"/>
                </a:lnTo>
                <a:lnTo>
                  <a:pt x="457092" y="685800"/>
                </a:lnTo>
                <a:lnTo>
                  <a:pt x="484518" y="647700"/>
                </a:lnTo>
                <a:lnTo>
                  <a:pt x="513266" y="609600"/>
                </a:lnTo>
                <a:lnTo>
                  <a:pt x="570943" y="609600"/>
                </a:lnTo>
                <a:lnTo>
                  <a:pt x="534043" y="444500"/>
                </a:lnTo>
                <a:lnTo>
                  <a:pt x="307031" y="431800"/>
                </a:lnTo>
                <a:close/>
              </a:path>
              <a:path w="3658870" h="3429000">
                <a:moveTo>
                  <a:pt x="2693348" y="0"/>
                </a:moveTo>
                <a:lnTo>
                  <a:pt x="2608423" y="152400"/>
                </a:lnTo>
                <a:lnTo>
                  <a:pt x="2653102" y="177800"/>
                </a:lnTo>
                <a:lnTo>
                  <a:pt x="2696973" y="203200"/>
                </a:lnTo>
                <a:lnTo>
                  <a:pt x="2740005" y="228600"/>
                </a:lnTo>
                <a:lnTo>
                  <a:pt x="2782169" y="266700"/>
                </a:lnTo>
                <a:lnTo>
                  <a:pt x="2823434" y="292100"/>
                </a:lnTo>
                <a:lnTo>
                  <a:pt x="2861816" y="317500"/>
                </a:lnTo>
                <a:lnTo>
                  <a:pt x="2899079" y="355600"/>
                </a:lnTo>
                <a:lnTo>
                  <a:pt x="2935219" y="381000"/>
                </a:lnTo>
                <a:lnTo>
                  <a:pt x="2970234" y="419100"/>
                </a:lnTo>
                <a:lnTo>
                  <a:pt x="3004118" y="444500"/>
                </a:lnTo>
                <a:lnTo>
                  <a:pt x="3036869" y="482600"/>
                </a:lnTo>
                <a:lnTo>
                  <a:pt x="3068482" y="520700"/>
                </a:lnTo>
                <a:lnTo>
                  <a:pt x="3098954" y="558800"/>
                </a:lnTo>
                <a:lnTo>
                  <a:pt x="3128281" y="584200"/>
                </a:lnTo>
                <a:lnTo>
                  <a:pt x="3156460" y="622300"/>
                </a:lnTo>
                <a:lnTo>
                  <a:pt x="3183485" y="660400"/>
                </a:lnTo>
                <a:lnTo>
                  <a:pt x="3209355" y="698500"/>
                </a:lnTo>
                <a:lnTo>
                  <a:pt x="3234064" y="736600"/>
                </a:lnTo>
                <a:lnTo>
                  <a:pt x="3257609" y="774700"/>
                </a:lnTo>
                <a:lnTo>
                  <a:pt x="3279987" y="825500"/>
                </a:lnTo>
                <a:lnTo>
                  <a:pt x="3301193" y="863600"/>
                </a:lnTo>
                <a:lnTo>
                  <a:pt x="3321224" y="901700"/>
                </a:lnTo>
                <a:lnTo>
                  <a:pt x="3340076" y="939800"/>
                </a:lnTo>
                <a:lnTo>
                  <a:pt x="3357745" y="990600"/>
                </a:lnTo>
                <a:lnTo>
                  <a:pt x="3374228" y="1028700"/>
                </a:lnTo>
                <a:lnTo>
                  <a:pt x="3389520" y="1066800"/>
                </a:lnTo>
                <a:lnTo>
                  <a:pt x="3403619" y="1117600"/>
                </a:lnTo>
                <a:lnTo>
                  <a:pt x="3416519" y="1155700"/>
                </a:lnTo>
                <a:lnTo>
                  <a:pt x="3428218" y="1206500"/>
                </a:lnTo>
                <a:lnTo>
                  <a:pt x="3438711" y="1244600"/>
                </a:lnTo>
                <a:lnTo>
                  <a:pt x="3447995" y="1295400"/>
                </a:lnTo>
                <a:lnTo>
                  <a:pt x="3456066" y="1333500"/>
                </a:lnTo>
                <a:lnTo>
                  <a:pt x="3462920" y="1384300"/>
                </a:lnTo>
                <a:lnTo>
                  <a:pt x="3468554" y="1422400"/>
                </a:lnTo>
                <a:lnTo>
                  <a:pt x="3472964" y="1473200"/>
                </a:lnTo>
                <a:lnTo>
                  <a:pt x="3476145" y="1511300"/>
                </a:lnTo>
                <a:lnTo>
                  <a:pt x="3478094" y="1562100"/>
                </a:lnTo>
                <a:lnTo>
                  <a:pt x="3478808" y="1600200"/>
                </a:lnTo>
                <a:lnTo>
                  <a:pt x="3478283" y="1651000"/>
                </a:lnTo>
                <a:lnTo>
                  <a:pt x="3476514" y="1689100"/>
                </a:lnTo>
                <a:lnTo>
                  <a:pt x="3473498" y="1739900"/>
                </a:lnTo>
                <a:lnTo>
                  <a:pt x="3469232" y="1790700"/>
                </a:lnTo>
                <a:lnTo>
                  <a:pt x="3463711" y="1828800"/>
                </a:lnTo>
                <a:lnTo>
                  <a:pt x="3456932" y="1879600"/>
                </a:lnTo>
                <a:lnTo>
                  <a:pt x="3448890" y="1917700"/>
                </a:lnTo>
                <a:lnTo>
                  <a:pt x="3439583" y="1968500"/>
                </a:lnTo>
                <a:lnTo>
                  <a:pt x="3429006" y="2006600"/>
                </a:lnTo>
                <a:lnTo>
                  <a:pt x="3417156" y="2057400"/>
                </a:lnTo>
                <a:lnTo>
                  <a:pt x="3404029" y="2095500"/>
                </a:lnTo>
                <a:lnTo>
                  <a:pt x="3389620" y="2146300"/>
                </a:lnTo>
                <a:lnTo>
                  <a:pt x="3373927" y="2184400"/>
                </a:lnTo>
                <a:lnTo>
                  <a:pt x="3356946" y="2235200"/>
                </a:lnTo>
                <a:lnTo>
                  <a:pt x="3338672" y="2273300"/>
                </a:lnTo>
                <a:lnTo>
                  <a:pt x="3319102" y="2311400"/>
                </a:lnTo>
                <a:lnTo>
                  <a:pt x="3298232" y="2362200"/>
                </a:lnTo>
                <a:lnTo>
                  <a:pt x="3276059" y="2400300"/>
                </a:lnTo>
                <a:lnTo>
                  <a:pt x="3252578" y="2438400"/>
                </a:lnTo>
                <a:lnTo>
                  <a:pt x="3227786" y="2476500"/>
                </a:lnTo>
                <a:lnTo>
                  <a:pt x="3201680" y="2527300"/>
                </a:lnTo>
                <a:lnTo>
                  <a:pt x="3174254" y="2565400"/>
                </a:lnTo>
                <a:lnTo>
                  <a:pt x="3145506" y="2603500"/>
                </a:lnTo>
                <a:lnTo>
                  <a:pt x="3115636" y="2641600"/>
                </a:lnTo>
                <a:lnTo>
                  <a:pt x="3084864" y="2679700"/>
                </a:lnTo>
                <a:lnTo>
                  <a:pt x="3053218" y="2717800"/>
                </a:lnTo>
                <a:lnTo>
                  <a:pt x="3020725" y="2743200"/>
                </a:lnTo>
                <a:lnTo>
                  <a:pt x="2987411" y="2781300"/>
                </a:lnTo>
                <a:lnTo>
                  <a:pt x="2953305" y="2819400"/>
                </a:lnTo>
                <a:lnTo>
                  <a:pt x="2918432" y="2844800"/>
                </a:lnTo>
                <a:lnTo>
                  <a:pt x="2882821" y="2870200"/>
                </a:lnTo>
                <a:lnTo>
                  <a:pt x="2846498" y="2908300"/>
                </a:lnTo>
                <a:lnTo>
                  <a:pt x="2809489" y="2933700"/>
                </a:lnTo>
                <a:lnTo>
                  <a:pt x="2771824" y="2959100"/>
                </a:lnTo>
                <a:lnTo>
                  <a:pt x="2733527" y="2984500"/>
                </a:lnTo>
                <a:lnTo>
                  <a:pt x="2694627" y="3009900"/>
                </a:lnTo>
                <a:lnTo>
                  <a:pt x="2615125" y="3060700"/>
                </a:lnTo>
                <a:lnTo>
                  <a:pt x="2574578" y="3073400"/>
                </a:lnTo>
                <a:lnTo>
                  <a:pt x="2533535" y="3098800"/>
                </a:lnTo>
                <a:lnTo>
                  <a:pt x="2492023" y="3111500"/>
                </a:lnTo>
                <a:lnTo>
                  <a:pt x="2450071" y="3136900"/>
                </a:lnTo>
                <a:lnTo>
                  <a:pt x="2101828" y="3238500"/>
                </a:lnTo>
                <a:lnTo>
                  <a:pt x="2057126" y="3238500"/>
                </a:lnTo>
                <a:lnTo>
                  <a:pt x="2012253" y="3251200"/>
                </a:lnTo>
                <a:lnTo>
                  <a:pt x="2628371" y="3251200"/>
                </a:lnTo>
                <a:lnTo>
                  <a:pt x="2668361" y="3225800"/>
                </a:lnTo>
                <a:lnTo>
                  <a:pt x="2707885" y="3213100"/>
                </a:lnTo>
                <a:lnTo>
                  <a:pt x="2785456" y="3162300"/>
                </a:lnTo>
                <a:lnTo>
                  <a:pt x="2860922" y="3111500"/>
                </a:lnTo>
                <a:lnTo>
                  <a:pt x="2897814" y="3086100"/>
                </a:lnTo>
                <a:lnTo>
                  <a:pt x="2934119" y="3060700"/>
                </a:lnTo>
                <a:lnTo>
                  <a:pt x="2969815" y="3035300"/>
                </a:lnTo>
                <a:lnTo>
                  <a:pt x="3004883" y="3009900"/>
                </a:lnTo>
                <a:lnTo>
                  <a:pt x="3039302" y="2984500"/>
                </a:lnTo>
                <a:lnTo>
                  <a:pt x="3073053" y="2946400"/>
                </a:lnTo>
                <a:lnTo>
                  <a:pt x="3106113" y="2921000"/>
                </a:lnTo>
                <a:lnTo>
                  <a:pt x="3138464" y="2882900"/>
                </a:lnTo>
                <a:lnTo>
                  <a:pt x="3170084" y="2844800"/>
                </a:lnTo>
                <a:lnTo>
                  <a:pt x="3200953" y="2819400"/>
                </a:lnTo>
                <a:lnTo>
                  <a:pt x="3231052" y="2781300"/>
                </a:lnTo>
                <a:lnTo>
                  <a:pt x="3260359" y="2743200"/>
                </a:lnTo>
                <a:lnTo>
                  <a:pt x="3288854" y="2705100"/>
                </a:lnTo>
                <a:lnTo>
                  <a:pt x="3316516" y="2667000"/>
                </a:lnTo>
                <a:lnTo>
                  <a:pt x="3343326" y="2628900"/>
                </a:lnTo>
                <a:lnTo>
                  <a:pt x="3369263" y="2590800"/>
                </a:lnTo>
                <a:lnTo>
                  <a:pt x="3394307" y="2552700"/>
                </a:lnTo>
                <a:lnTo>
                  <a:pt x="3418437" y="2514600"/>
                </a:lnTo>
                <a:lnTo>
                  <a:pt x="3441632" y="2476500"/>
                </a:lnTo>
                <a:lnTo>
                  <a:pt x="3463741" y="2425700"/>
                </a:lnTo>
                <a:lnTo>
                  <a:pt x="3484628" y="2387600"/>
                </a:lnTo>
                <a:lnTo>
                  <a:pt x="3504299" y="2336800"/>
                </a:lnTo>
                <a:lnTo>
                  <a:pt x="3522762" y="2298700"/>
                </a:lnTo>
                <a:lnTo>
                  <a:pt x="3540021" y="2260600"/>
                </a:lnTo>
                <a:lnTo>
                  <a:pt x="3556083" y="2209800"/>
                </a:lnTo>
                <a:lnTo>
                  <a:pt x="3570955" y="2171700"/>
                </a:lnTo>
                <a:lnTo>
                  <a:pt x="3584641" y="2120900"/>
                </a:lnTo>
                <a:lnTo>
                  <a:pt x="3597150" y="2082800"/>
                </a:lnTo>
                <a:lnTo>
                  <a:pt x="3608486" y="2032000"/>
                </a:lnTo>
                <a:lnTo>
                  <a:pt x="3618656" y="1993900"/>
                </a:lnTo>
                <a:lnTo>
                  <a:pt x="3627666" y="1943100"/>
                </a:lnTo>
                <a:lnTo>
                  <a:pt x="3635522" y="1905000"/>
                </a:lnTo>
                <a:lnTo>
                  <a:pt x="3642230" y="1854200"/>
                </a:lnTo>
                <a:lnTo>
                  <a:pt x="3647797" y="1803400"/>
                </a:lnTo>
                <a:lnTo>
                  <a:pt x="3652228" y="1765300"/>
                </a:lnTo>
                <a:lnTo>
                  <a:pt x="3655531" y="1714500"/>
                </a:lnTo>
                <a:lnTo>
                  <a:pt x="3657710" y="1676400"/>
                </a:lnTo>
                <a:lnTo>
                  <a:pt x="3658773" y="1625600"/>
                </a:lnTo>
                <a:lnTo>
                  <a:pt x="3658724" y="1587500"/>
                </a:lnTo>
                <a:lnTo>
                  <a:pt x="3657571" y="1536700"/>
                </a:lnTo>
                <a:lnTo>
                  <a:pt x="3655320" y="1498600"/>
                </a:lnTo>
                <a:lnTo>
                  <a:pt x="3651977" y="1447800"/>
                </a:lnTo>
                <a:lnTo>
                  <a:pt x="3647547" y="1409700"/>
                </a:lnTo>
                <a:lnTo>
                  <a:pt x="3642038" y="1358900"/>
                </a:lnTo>
                <a:lnTo>
                  <a:pt x="3635455" y="1320800"/>
                </a:lnTo>
                <a:lnTo>
                  <a:pt x="3627804" y="1270000"/>
                </a:lnTo>
                <a:lnTo>
                  <a:pt x="3619092" y="1231900"/>
                </a:lnTo>
                <a:lnTo>
                  <a:pt x="3609325" y="1181100"/>
                </a:lnTo>
                <a:lnTo>
                  <a:pt x="3598508" y="1143000"/>
                </a:lnTo>
                <a:lnTo>
                  <a:pt x="3586649" y="1104900"/>
                </a:lnTo>
                <a:lnTo>
                  <a:pt x="3573753" y="1054100"/>
                </a:lnTo>
                <a:lnTo>
                  <a:pt x="3559826" y="1016000"/>
                </a:lnTo>
                <a:lnTo>
                  <a:pt x="3544875" y="977900"/>
                </a:lnTo>
                <a:lnTo>
                  <a:pt x="3528906" y="927100"/>
                </a:lnTo>
                <a:lnTo>
                  <a:pt x="3511924" y="889000"/>
                </a:lnTo>
                <a:lnTo>
                  <a:pt x="3493936" y="850900"/>
                </a:lnTo>
                <a:lnTo>
                  <a:pt x="3474949" y="812800"/>
                </a:lnTo>
                <a:lnTo>
                  <a:pt x="3454968" y="762000"/>
                </a:lnTo>
                <a:lnTo>
                  <a:pt x="3433999" y="723900"/>
                </a:lnTo>
                <a:lnTo>
                  <a:pt x="3412050" y="685800"/>
                </a:lnTo>
                <a:lnTo>
                  <a:pt x="3389125" y="647700"/>
                </a:lnTo>
                <a:lnTo>
                  <a:pt x="3365230" y="609600"/>
                </a:lnTo>
                <a:lnTo>
                  <a:pt x="3340374" y="571500"/>
                </a:lnTo>
                <a:lnTo>
                  <a:pt x="3314560" y="533400"/>
                </a:lnTo>
                <a:lnTo>
                  <a:pt x="3287796" y="508000"/>
                </a:lnTo>
                <a:lnTo>
                  <a:pt x="3260088" y="469900"/>
                </a:lnTo>
                <a:lnTo>
                  <a:pt x="3231441" y="431800"/>
                </a:lnTo>
                <a:lnTo>
                  <a:pt x="3201862" y="393700"/>
                </a:lnTo>
                <a:lnTo>
                  <a:pt x="3171358" y="368300"/>
                </a:lnTo>
                <a:lnTo>
                  <a:pt x="3139934" y="330200"/>
                </a:lnTo>
                <a:lnTo>
                  <a:pt x="3107596" y="292100"/>
                </a:lnTo>
                <a:lnTo>
                  <a:pt x="3074351" y="266700"/>
                </a:lnTo>
                <a:lnTo>
                  <a:pt x="3040204" y="241300"/>
                </a:lnTo>
                <a:lnTo>
                  <a:pt x="3005163" y="203200"/>
                </a:lnTo>
                <a:lnTo>
                  <a:pt x="2969233" y="177800"/>
                </a:lnTo>
                <a:lnTo>
                  <a:pt x="2932419" y="152400"/>
                </a:lnTo>
                <a:lnTo>
                  <a:pt x="2894730" y="114300"/>
                </a:lnTo>
                <a:lnTo>
                  <a:pt x="2856170" y="88900"/>
                </a:lnTo>
                <a:lnTo>
                  <a:pt x="2816745" y="63500"/>
                </a:lnTo>
                <a:lnTo>
                  <a:pt x="2776463" y="38100"/>
                </a:lnTo>
                <a:lnTo>
                  <a:pt x="2735328" y="12700"/>
                </a:lnTo>
                <a:lnTo>
                  <a:pt x="2693348" y="0"/>
                </a:lnTo>
                <a:close/>
              </a:path>
              <a:path w="3658870" h="3429000">
                <a:moveTo>
                  <a:pt x="570943" y="609600"/>
                </a:moveTo>
                <a:lnTo>
                  <a:pt x="513266" y="609600"/>
                </a:lnTo>
                <a:lnTo>
                  <a:pt x="585135" y="673100"/>
                </a:lnTo>
                <a:lnTo>
                  <a:pt x="570943" y="609600"/>
                </a:lnTo>
                <a:close/>
              </a:path>
            </a:pathLst>
          </a:custGeom>
          <a:solidFill>
            <a:srgbClr val="D9E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2801" y="4956187"/>
            <a:ext cx="2535262" cy="1326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97271" y="5310474"/>
            <a:ext cx="2208123" cy="60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5087" y="4985372"/>
            <a:ext cx="2427643" cy="12134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98129" y="3788011"/>
            <a:ext cx="8576310" cy="203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z="2600" b="1" spc="5" dirty="0">
                <a:latin typeface="Calibri"/>
                <a:cs typeface="Calibri"/>
              </a:rPr>
              <a:t>Threat modeling </a:t>
            </a:r>
            <a:r>
              <a:rPr sz="2600" spc="5" dirty="0">
                <a:latin typeface="Calibri"/>
                <a:cs typeface="Calibri"/>
              </a:rPr>
              <a:t>is </a:t>
            </a:r>
            <a:r>
              <a:rPr sz="2600" spc="10" dirty="0">
                <a:latin typeface="Calibri"/>
                <a:cs typeface="Calibri"/>
              </a:rPr>
              <a:t>a </a:t>
            </a:r>
            <a:r>
              <a:rPr sz="2600" spc="5" dirty="0">
                <a:latin typeface="Calibri"/>
                <a:cs typeface="Calibri"/>
              </a:rPr>
              <a:t>process </a:t>
            </a:r>
            <a:r>
              <a:rPr sz="2600" spc="10" dirty="0">
                <a:latin typeface="Calibri"/>
                <a:cs typeface="Calibri"/>
              </a:rPr>
              <a:t>to understand </a:t>
            </a:r>
            <a:r>
              <a:rPr sz="2600" spc="5" dirty="0">
                <a:latin typeface="Calibri"/>
                <a:cs typeface="Calibri"/>
              </a:rPr>
              <a:t>(potential) security  threats </a:t>
            </a:r>
            <a:r>
              <a:rPr sz="2600" spc="10" dirty="0">
                <a:latin typeface="Calibri"/>
                <a:cs typeface="Calibri"/>
              </a:rPr>
              <a:t>to a system, determine </a:t>
            </a:r>
            <a:r>
              <a:rPr sz="2600" spc="5" dirty="0">
                <a:latin typeface="Calibri"/>
                <a:cs typeface="Calibri"/>
              </a:rPr>
              <a:t>risks </a:t>
            </a:r>
            <a:r>
              <a:rPr sz="2600" spc="10" dirty="0">
                <a:latin typeface="Calibri"/>
                <a:cs typeface="Calibri"/>
              </a:rPr>
              <a:t>from </a:t>
            </a:r>
            <a:r>
              <a:rPr sz="2600" spc="5" dirty="0">
                <a:latin typeface="Calibri"/>
                <a:cs typeface="Calibri"/>
              </a:rPr>
              <a:t>those threats, </a:t>
            </a:r>
            <a:r>
              <a:rPr sz="2600" spc="10" dirty="0">
                <a:latin typeface="Calibri"/>
                <a:cs typeface="Calibri"/>
              </a:rPr>
              <a:t>and  </a:t>
            </a:r>
            <a:r>
              <a:rPr sz="2600" spc="5" dirty="0">
                <a:latin typeface="Calibri"/>
                <a:cs typeface="Calibri"/>
              </a:rPr>
              <a:t>establish appropriate mitigations.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252095" algn="ctr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Diagramming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24015" y="6336982"/>
            <a:ext cx="2535262" cy="13262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3925" y="6491409"/>
            <a:ext cx="2135428" cy="10174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8168" y="6368034"/>
            <a:ext cx="2427655" cy="12134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92778" y="6581483"/>
            <a:ext cx="2005964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88950">
              <a:lnSpc>
                <a:spcPts val="317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Threat  enumer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42801" y="7717776"/>
            <a:ext cx="2535262" cy="1223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33529" y="8081143"/>
            <a:ext cx="1744700" cy="6086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5087" y="7750682"/>
            <a:ext cx="2427643" cy="11901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12307" y="8113916"/>
            <a:ext cx="16002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2950" spc="-1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61574" y="6336982"/>
            <a:ext cx="2535262" cy="13262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61409" y="6700349"/>
            <a:ext cx="1708340" cy="6086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11993" y="6368034"/>
            <a:ext cx="2427655" cy="12134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144509" y="6731254"/>
            <a:ext cx="15697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Valid</a:t>
            </a:r>
            <a:r>
              <a:rPr sz="295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29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9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685">
              <a:lnSpc>
                <a:spcPct val="100000"/>
              </a:lnSpc>
            </a:pPr>
            <a:r>
              <a:rPr sz="4300" b="0" spc="5" dirty="0">
                <a:latin typeface="Calibri"/>
                <a:cs typeface="Calibri"/>
              </a:rPr>
              <a:t>Practice </a:t>
            </a:r>
            <a:r>
              <a:rPr sz="4300" b="0" spc="10" dirty="0">
                <a:latin typeface="Calibri"/>
                <a:cs typeface="Calibri"/>
              </a:rPr>
              <a:t>8: </a:t>
            </a:r>
            <a:r>
              <a:rPr sz="4300" b="0" spc="15" dirty="0">
                <a:latin typeface="Calibri"/>
                <a:cs typeface="Calibri"/>
              </a:rPr>
              <a:t>Use Approved</a:t>
            </a:r>
            <a:r>
              <a:rPr sz="4300" b="0" spc="-65" dirty="0">
                <a:latin typeface="Calibri"/>
                <a:cs typeface="Calibri"/>
              </a:rPr>
              <a:t> </a:t>
            </a:r>
            <a:r>
              <a:rPr sz="4300" b="0" spc="10" dirty="0">
                <a:latin typeface="Calibri"/>
                <a:cs typeface="Calibri"/>
              </a:rPr>
              <a:t>Tools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78017" y="3435703"/>
            <a:ext cx="792479" cy="8104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1263" y="3473868"/>
            <a:ext cx="660400" cy="688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1262" y="3473861"/>
            <a:ext cx="660400" cy="688975"/>
          </a:xfrm>
          <a:custGeom>
            <a:avLst/>
            <a:gdLst/>
            <a:ahLst/>
            <a:cxnLst/>
            <a:rect l="l" t="t" r="r" b="b"/>
            <a:pathLst>
              <a:path w="660400" h="688975">
                <a:moveTo>
                  <a:pt x="0" y="330199"/>
                </a:moveTo>
                <a:lnTo>
                  <a:pt x="165100" y="330199"/>
                </a:lnTo>
                <a:lnTo>
                  <a:pt x="165100" y="688702"/>
                </a:lnTo>
                <a:lnTo>
                  <a:pt x="495299" y="688702"/>
                </a:lnTo>
                <a:lnTo>
                  <a:pt x="495299" y="330199"/>
                </a:lnTo>
                <a:lnTo>
                  <a:pt x="660399" y="330199"/>
                </a:lnTo>
                <a:lnTo>
                  <a:pt x="330200" y="0"/>
                </a:lnTo>
                <a:lnTo>
                  <a:pt x="0" y="330199"/>
                </a:lnTo>
                <a:close/>
              </a:path>
            </a:pathLst>
          </a:custGeom>
          <a:ln w="1031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8310" y="4433797"/>
            <a:ext cx="9084310" cy="3818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indent="-194310">
              <a:lnSpc>
                <a:spcPct val="100000"/>
              </a:lnSpc>
              <a:buFont typeface="Arial"/>
              <a:buChar char="•"/>
              <a:tabLst>
                <a:tab pos="207645" algn="l"/>
              </a:tabLst>
            </a:pPr>
            <a:r>
              <a:rPr sz="2600" spc="-5" dirty="0">
                <a:latin typeface="Calibri"/>
                <a:cs typeface="Calibri"/>
              </a:rPr>
              <a:t>Speciﬁcation of approved </a:t>
            </a:r>
            <a:r>
              <a:rPr sz="2600" dirty="0">
                <a:latin typeface="Calibri"/>
                <a:cs typeface="Calibri"/>
              </a:rPr>
              <a:t>build </a:t>
            </a:r>
            <a:r>
              <a:rPr sz="2600" spc="-5" dirty="0">
                <a:latin typeface="Calibri"/>
                <a:cs typeface="Calibri"/>
              </a:rPr>
              <a:t>tools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options</a:t>
            </a:r>
            <a:endParaRPr sz="260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16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Compilers and code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generators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34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dirty="0">
                <a:latin typeface="Calibri"/>
                <a:cs typeface="Calibri"/>
              </a:rPr>
              <a:t>Static</a:t>
            </a:r>
            <a:r>
              <a:rPr sz="2150" spc="-7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analysis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dirty="0">
                <a:latin typeface="Calibri"/>
                <a:cs typeface="Calibri"/>
              </a:rPr>
              <a:t>Debuggers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34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Dynamic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analysis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Test</a:t>
            </a:r>
            <a:r>
              <a:rPr sz="2150" spc="-9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veriﬁcation</a:t>
            </a:r>
            <a:endParaRPr sz="215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IDE</a:t>
            </a:r>
            <a:endParaRPr sz="2150">
              <a:latin typeface="Calibri"/>
              <a:cs typeface="Calibri"/>
            </a:endParaRPr>
          </a:p>
          <a:p>
            <a:pPr marL="207010" indent="-19431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07645" algn="l"/>
              </a:tabLst>
            </a:pPr>
            <a:r>
              <a:rPr sz="2600" dirty="0">
                <a:latin typeface="Calibri"/>
                <a:cs typeface="Calibri"/>
              </a:rPr>
              <a:t>Decide </a:t>
            </a:r>
            <a:r>
              <a:rPr sz="2600" spc="-5" dirty="0">
                <a:latin typeface="Calibri"/>
                <a:cs typeface="Calibri"/>
              </a:rPr>
              <a:t>on </a:t>
            </a:r>
            <a:r>
              <a:rPr sz="2600" spc="-15" dirty="0">
                <a:latin typeface="Calibri"/>
                <a:cs typeface="Calibri"/>
              </a:rPr>
              <a:t>settings </a:t>
            </a:r>
            <a:r>
              <a:rPr sz="2600" dirty="0">
                <a:latin typeface="Calibri"/>
                <a:cs typeface="Calibri"/>
              </a:rPr>
              <a:t>and ensure </a:t>
            </a:r>
            <a:r>
              <a:rPr sz="2600" spc="-15" dirty="0">
                <a:latin typeface="Calibri"/>
                <a:cs typeface="Calibri"/>
              </a:rPr>
              <a:t>settings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correct</a:t>
            </a:r>
            <a:endParaRPr sz="2600">
              <a:latin typeface="Calibri"/>
              <a:cs typeface="Calibri"/>
            </a:endParaRPr>
          </a:p>
          <a:p>
            <a:pPr marL="207010" indent="-19431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07645" algn="l"/>
              </a:tabLst>
            </a:pPr>
            <a:r>
              <a:rPr sz="2600" dirty="0">
                <a:latin typeface="Calibri"/>
                <a:cs typeface="Calibri"/>
              </a:rPr>
              <a:t>Security isn’t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static</a:t>
            </a:r>
            <a:endParaRPr sz="2600">
              <a:latin typeface="Calibri"/>
              <a:cs typeface="Calibri"/>
            </a:endParaRPr>
          </a:p>
          <a:p>
            <a:pPr marL="817244" lvl="1" indent="-309245">
              <a:lnSpc>
                <a:spcPct val="100000"/>
              </a:lnSpc>
              <a:spcBef>
                <a:spcPts val="195"/>
              </a:spcBef>
              <a:buFont typeface="Arial"/>
              <a:buChar char="–"/>
              <a:tabLst>
                <a:tab pos="817244" algn="l"/>
                <a:tab pos="817880" algn="l"/>
              </a:tabLst>
            </a:pPr>
            <a:r>
              <a:rPr sz="2150" spc="5" dirty="0">
                <a:latin typeface="Calibri"/>
                <a:cs typeface="Calibri"/>
              </a:rPr>
              <a:t>Update your tools because they change with dynamic threat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environment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35100" y="2769292"/>
            <a:ext cx="1615211" cy="7474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27570" y="3041509"/>
            <a:ext cx="4337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1139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7586" y="3041509"/>
            <a:ext cx="73342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39971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2238" y="3041509"/>
            <a:ext cx="3638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08802" y="2769292"/>
            <a:ext cx="1657007" cy="747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35584" y="3041509"/>
            <a:ext cx="83693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7621" y="2769292"/>
            <a:ext cx="1657007" cy="7474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0844" y="3041509"/>
            <a:ext cx="6057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46453" y="2769292"/>
            <a:ext cx="1657007" cy="7474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86558" y="3041509"/>
            <a:ext cx="4140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24288" y="2769292"/>
            <a:ext cx="1615211" cy="7474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09117" y="3041509"/>
            <a:ext cx="508634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00554" y="4830038"/>
            <a:ext cx="2838945" cy="20649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18310" y="8586898"/>
            <a:ext cx="737108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5" dirty="0">
                <a:solidFill>
                  <a:srgbClr val="7F7F7F"/>
                </a:solidFill>
                <a:latin typeface="Calibri"/>
                <a:cs typeface="Calibri"/>
                <a:hlinkClick r:id="rId17"/>
              </a:rPr>
              <a:t>http://www.ultraedit.com/support/tutorials_power_tips/uestudio/integrated_debugger.html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1026" y="1536568"/>
            <a:ext cx="9412605" cy="7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50" b="0" spc="-10" dirty="0">
                <a:latin typeface="Calibri"/>
                <a:cs typeface="Calibri"/>
              </a:rPr>
              <a:t>Practice </a:t>
            </a:r>
            <a:r>
              <a:rPr sz="4650" b="0" spc="-5" dirty="0">
                <a:latin typeface="Calibri"/>
                <a:cs typeface="Calibri"/>
              </a:rPr>
              <a:t>9: Deprecate Unsafe</a:t>
            </a:r>
            <a:r>
              <a:rPr sz="4650" b="0" spc="-45" dirty="0">
                <a:latin typeface="Calibri"/>
                <a:cs typeface="Calibri"/>
              </a:rPr>
              <a:t> </a:t>
            </a:r>
            <a:r>
              <a:rPr sz="4650" b="0" spc="-10" dirty="0">
                <a:latin typeface="Calibri"/>
                <a:cs typeface="Calibri"/>
              </a:rPr>
              <a:t>Functions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2061" y="3392392"/>
            <a:ext cx="849256" cy="868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9841" y="3433292"/>
            <a:ext cx="707707" cy="738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39841" y="3433298"/>
            <a:ext cx="708025" cy="738505"/>
          </a:xfrm>
          <a:custGeom>
            <a:avLst/>
            <a:gdLst/>
            <a:ahLst/>
            <a:cxnLst/>
            <a:rect l="l" t="t" r="r" b="b"/>
            <a:pathLst>
              <a:path w="708025" h="738504">
                <a:moveTo>
                  <a:pt x="0" y="353868"/>
                </a:moveTo>
                <a:lnTo>
                  <a:pt x="176928" y="353868"/>
                </a:lnTo>
                <a:lnTo>
                  <a:pt x="176928" y="738067"/>
                </a:lnTo>
                <a:lnTo>
                  <a:pt x="530785" y="738067"/>
                </a:lnTo>
                <a:lnTo>
                  <a:pt x="530785" y="353868"/>
                </a:lnTo>
                <a:lnTo>
                  <a:pt x="707713" y="353868"/>
                </a:lnTo>
                <a:lnTo>
                  <a:pt x="353857" y="0"/>
                </a:lnTo>
                <a:lnTo>
                  <a:pt x="0" y="353868"/>
                </a:lnTo>
                <a:close/>
              </a:path>
            </a:pathLst>
          </a:custGeom>
          <a:ln w="1105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3711" y="4502045"/>
            <a:ext cx="9263380" cy="3831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75" indent="-206375">
              <a:lnSpc>
                <a:spcPct val="100000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Unsafe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functions</a:t>
            </a:r>
            <a:endParaRPr sz="2750">
              <a:latin typeface="Calibri"/>
              <a:cs typeface="Calibri"/>
            </a:endParaRPr>
          </a:p>
          <a:p>
            <a:pPr marL="542925">
              <a:lnSpc>
                <a:spcPct val="100000"/>
              </a:lnSpc>
              <a:spcBef>
                <a:spcPts val="620"/>
              </a:spcBef>
            </a:pPr>
            <a:r>
              <a:rPr sz="2750" spc="20" dirty="0">
                <a:latin typeface="Arial"/>
                <a:cs typeface="Arial"/>
              </a:rPr>
              <a:t>–</a:t>
            </a:r>
            <a:r>
              <a:rPr sz="2750" spc="210" dirty="0">
                <a:latin typeface="Arial"/>
                <a:cs typeface="Arial"/>
              </a:rPr>
              <a:t> </a:t>
            </a:r>
            <a:r>
              <a:rPr sz="2750" spc="5" dirty="0">
                <a:latin typeface="Calibri"/>
                <a:cs typeface="Calibri"/>
                <a:hlinkClick r:id="rId11"/>
              </a:rPr>
              <a:t>http://msdn.microsoft.com/enLus/library/bb288454.aspx</a:t>
            </a:r>
            <a:endParaRPr sz="275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Banned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API’s</a:t>
            </a:r>
            <a:endParaRPr sz="2750">
              <a:latin typeface="Calibri"/>
              <a:cs typeface="Calibri"/>
            </a:endParaRPr>
          </a:p>
          <a:p>
            <a:pPr marL="220345" indent="-20764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20979" algn="l"/>
              </a:tabLst>
            </a:pPr>
            <a:r>
              <a:rPr sz="2750" spc="15" dirty="0">
                <a:latin typeface="Calibri"/>
                <a:cs typeface="Calibri"/>
              </a:rPr>
              <a:t>Unsafe managed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code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150">
              <a:latin typeface="Times New Roman"/>
              <a:cs typeface="Times New Roman"/>
            </a:endParaRPr>
          </a:p>
          <a:p>
            <a:pPr marL="219075" marR="5080" indent="-206375">
              <a:lnSpc>
                <a:spcPct val="100699"/>
              </a:lnSpc>
              <a:buFont typeface="Arial"/>
              <a:buChar char="•"/>
              <a:tabLst>
                <a:tab pos="220979" algn="l"/>
              </a:tabLst>
            </a:pPr>
            <a:r>
              <a:rPr sz="2750" spc="10" dirty="0">
                <a:latin typeface="Calibri"/>
                <a:cs typeface="Calibri"/>
              </a:rPr>
              <a:t>Best case, </a:t>
            </a:r>
            <a:r>
              <a:rPr sz="2750" spc="15" dirty="0">
                <a:latin typeface="Calibri"/>
                <a:cs typeface="Calibri"/>
              </a:rPr>
              <a:t>the use </a:t>
            </a:r>
            <a:r>
              <a:rPr sz="2750" spc="10" dirty="0">
                <a:latin typeface="Calibri"/>
                <a:cs typeface="Calibri"/>
              </a:rPr>
              <a:t>of </a:t>
            </a:r>
            <a:r>
              <a:rPr sz="2750" spc="15" dirty="0">
                <a:latin typeface="Calibri"/>
                <a:cs typeface="Calibri"/>
              </a:rPr>
              <a:t>these unsafe </a:t>
            </a:r>
            <a:r>
              <a:rPr sz="2750" spc="10" dirty="0">
                <a:latin typeface="Calibri"/>
                <a:cs typeface="Calibri"/>
              </a:rPr>
              <a:t>functions will </a:t>
            </a:r>
            <a:r>
              <a:rPr sz="2750" spc="15" dirty="0">
                <a:latin typeface="Calibri"/>
                <a:cs typeface="Calibri"/>
              </a:rPr>
              <a:t>be caught by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  </a:t>
            </a:r>
            <a:r>
              <a:rPr sz="2750" spc="5" dirty="0">
                <a:latin typeface="Calibri"/>
                <a:cs typeface="Calibri"/>
              </a:rPr>
              <a:t>static </a:t>
            </a:r>
            <a:r>
              <a:rPr sz="2750" spc="10" dirty="0">
                <a:latin typeface="Calibri"/>
                <a:cs typeface="Calibri"/>
              </a:rPr>
              <a:t>analysis tool or </a:t>
            </a:r>
            <a:r>
              <a:rPr sz="2750" spc="15" dirty="0">
                <a:latin typeface="Calibri"/>
                <a:cs typeface="Calibri"/>
              </a:rPr>
              <a:t>compiler warnings </a:t>
            </a:r>
            <a:r>
              <a:rPr sz="2750" spc="25" dirty="0">
                <a:latin typeface="Calibri"/>
                <a:cs typeface="Calibri"/>
              </a:rPr>
              <a:t>… </a:t>
            </a:r>
            <a:r>
              <a:rPr sz="2750" spc="15" dirty="0">
                <a:latin typeface="Calibri"/>
                <a:cs typeface="Calibri"/>
              </a:rPr>
              <a:t>but learn them and  avoid them,</a:t>
            </a:r>
            <a:r>
              <a:rPr sz="2750" spc="-8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anyway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3600" y="2678225"/>
            <a:ext cx="1678158" cy="801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46665" y="2965894"/>
            <a:ext cx="46291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42591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54084" y="2965894"/>
            <a:ext cx="7842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09492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20112" y="2965894"/>
            <a:ext cx="38798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6392" y="2678225"/>
            <a:ext cx="1775714" cy="801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34661" y="2965894"/>
            <a:ext cx="89471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3281" y="2678225"/>
            <a:ext cx="1775714" cy="801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26339" y="2965894"/>
            <a:ext cx="64706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10181" y="2678225"/>
            <a:ext cx="1775713" cy="80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97056" y="2965894"/>
            <a:ext cx="441959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86734" y="2678225"/>
            <a:ext cx="1678165" cy="8010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14374" y="2965894"/>
            <a:ext cx="54292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6039" y="1646239"/>
            <a:ext cx="8330565" cy="718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50" b="0" dirty="0">
                <a:latin typeface="Calibri"/>
                <a:cs typeface="Calibri"/>
              </a:rPr>
              <a:t>Practice </a:t>
            </a:r>
            <a:r>
              <a:rPr sz="4550" b="0" spc="5" dirty="0">
                <a:latin typeface="Calibri"/>
                <a:cs typeface="Calibri"/>
              </a:rPr>
              <a:t>10: Perform </a:t>
            </a:r>
            <a:r>
              <a:rPr sz="4550" b="0" dirty="0">
                <a:latin typeface="Calibri"/>
                <a:cs typeface="Calibri"/>
              </a:rPr>
              <a:t>Static </a:t>
            </a:r>
            <a:r>
              <a:rPr sz="4550" b="0" spc="5" dirty="0">
                <a:latin typeface="Calibri"/>
                <a:cs typeface="Calibri"/>
              </a:rPr>
              <a:t>Analysis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5881" y="3470094"/>
            <a:ext cx="836108" cy="855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2607" y="3510381"/>
            <a:ext cx="696760" cy="726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2607" y="3510372"/>
            <a:ext cx="697230" cy="727075"/>
          </a:xfrm>
          <a:custGeom>
            <a:avLst/>
            <a:gdLst/>
            <a:ahLst/>
            <a:cxnLst/>
            <a:rect l="l" t="t" r="r" b="b"/>
            <a:pathLst>
              <a:path w="697229" h="727075">
                <a:moveTo>
                  <a:pt x="0" y="348480"/>
                </a:moveTo>
                <a:lnTo>
                  <a:pt x="174189" y="348480"/>
                </a:lnTo>
                <a:lnTo>
                  <a:pt x="174189" y="726830"/>
                </a:lnTo>
                <a:lnTo>
                  <a:pt x="522567" y="726830"/>
                </a:lnTo>
                <a:lnTo>
                  <a:pt x="522567" y="348480"/>
                </a:lnTo>
                <a:lnTo>
                  <a:pt x="696756" y="348480"/>
                </a:lnTo>
                <a:lnTo>
                  <a:pt x="348378" y="0"/>
                </a:lnTo>
                <a:lnTo>
                  <a:pt x="0" y="348480"/>
                </a:lnTo>
                <a:close/>
              </a:path>
            </a:pathLst>
          </a:custGeom>
          <a:ln w="1088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2059" y="4174204"/>
            <a:ext cx="9428480" cy="462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“Code review with a</a:t>
            </a:r>
            <a:r>
              <a:rPr sz="2750" spc="-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tool”</a:t>
            </a:r>
            <a:endParaRPr sz="2750">
              <a:latin typeface="Calibri"/>
              <a:cs typeface="Calibri"/>
            </a:endParaRPr>
          </a:p>
          <a:p>
            <a:pPr marL="215900" marR="5080" indent="-203200">
              <a:lnSpc>
                <a:spcPct val="90400"/>
              </a:lnSpc>
              <a:spcBef>
                <a:spcPts val="5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Search through code to detect </a:t>
            </a:r>
            <a:r>
              <a:rPr sz="2750" spc="-5" dirty="0">
                <a:solidFill>
                  <a:srgbClr val="C0504D"/>
                </a:solidFill>
                <a:latin typeface="Calibri"/>
                <a:cs typeface="Calibri"/>
              </a:rPr>
              <a:t>bug </a:t>
            </a:r>
            <a:r>
              <a:rPr sz="2750" spc="-20" dirty="0">
                <a:solidFill>
                  <a:srgbClr val="C0504D"/>
                </a:solidFill>
                <a:latin typeface="Calibri"/>
                <a:cs typeface="Calibri"/>
              </a:rPr>
              <a:t>patterns </a:t>
            </a:r>
            <a:r>
              <a:rPr sz="2750" spc="-10" dirty="0">
                <a:latin typeface="Calibri"/>
                <a:cs typeface="Calibri"/>
              </a:rPr>
              <a:t>(error prone </a:t>
            </a:r>
            <a:r>
              <a:rPr sz="2750" spc="-5" dirty="0">
                <a:latin typeface="Calibri"/>
                <a:cs typeface="Calibri"/>
              </a:rPr>
              <a:t>coding  practices that arise from the use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erroneous design </a:t>
            </a:r>
            <a:r>
              <a:rPr sz="2750" spc="-15" dirty="0">
                <a:latin typeface="Calibri"/>
                <a:cs typeface="Calibri"/>
              </a:rPr>
              <a:t>patterns,  </a:t>
            </a:r>
            <a:r>
              <a:rPr sz="2750" spc="-5" dirty="0">
                <a:latin typeface="Calibri"/>
                <a:cs typeface="Calibri"/>
              </a:rPr>
              <a:t>misunderstanding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language semantics, </a:t>
            </a:r>
            <a:r>
              <a:rPr sz="2750" spc="-10" dirty="0">
                <a:latin typeface="Calibri"/>
                <a:cs typeface="Calibri"/>
              </a:rPr>
              <a:t>or </a:t>
            </a:r>
            <a:r>
              <a:rPr sz="2750" spc="-5" dirty="0">
                <a:latin typeface="Calibri"/>
                <a:cs typeface="Calibri"/>
              </a:rPr>
              <a:t>simple and </a:t>
            </a:r>
            <a:r>
              <a:rPr sz="2750" spc="-10" dirty="0">
                <a:latin typeface="Calibri"/>
                <a:cs typeface="Calibri"/>
              </a:rPr>
              <a:t>common  </a:t>
            </a:r>
            <a:r>
              <a:rPr sz="2750" spc="-5" dirty="0">
                <a:latin typeface="Calibri"/>
                <a:cs typeface="Calibri"/>
              </a:rPr>
              <a:t>mistakes).</a:t>
            </a:r>
            <a:endParaRPr sz="275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Increasingly being used to </a:t>
            </a:r>
            <a:r>
              <a:rPr sz="2750" spc="-10" dirty="0">
                <a:latin typeface="Calibri"/>
                <a:cs typeface="Calibri"/>
              </a:rPr>
              <a:t>identify </a:t>
            </a:r>
            <a:r>
              <a:rPr sz="2750" spc="-5" dirty="0">
                <a:latin typeface="Calibri"/>
                <a:cs typeface="Calibri"/>
              </a:rPr>
              <a:t>security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vulnerabilities</a:t>
            </a:r>
            <a:endParaRPr sz="275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Faster than manual code review; can be done more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often</a:t>
            </a:r>
            <a:endParaRPr sz="2750">
              <a:latin typeface="Calibri"/>
              <a:cs typeface="Calibri"/>
            </a:endParaRPr>
          </a:p>
          <a:p>
            <a:pPr marL="854075" marR="131445" indent="-319405">
              <a:lnSpc>
                <a:spcPts val="3000"/>
              </a:lnSpc>
              <a:spcBef>
                <a:spcPts val="595"/>
              </a:spcBef>
            </a:pPr>
            <a:r>
              <a:rPr sz="2750" spc="-5" dirty="0">
                <a:latin typeface="Arial"/>
                <a:cs typeface="Arial"/>
              </a:rPr>
              <a:t>– </a:t>
            </a:r>
            <a:r>
              <a:rPr sz="2750" spc="-10" dirty="0">
                <a:latin typeface="Calibri"/>
                <a:cs typeface="Calibri"/>
              </a:rPr>
              <a:t>Sometimes </a:t>
            </a:r>
            <a:r>
              <a:rPr sz="2750" spc="-5" dirty="0">
                <a:latin typeface="Calibri"/>
                <a:cs typeface="Calibri"/>
              </a:rPr>
              <a:t>part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a quality gate before checking in code to  the code</a:t>
            </a:r>
            <a:r>
              <a:rPr sz="2750" spc="-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base.</a:t>
            </a:r>
            <a:endParaRPr sz="2750">
              <a:latin typeface="Calibri"/>
              <a:cs typeface="Calibri"/>
            </a:endParaRPr>
          </a:p>
          <a:p>
            <a:pPr marL="215900" marR="76200" indent="-203200">
              <a:lnSpc>
                <a:spcPts val="3000"/>
              </a:lnSpc>
              <a:spcBef>
                <a:spcPts val="630"/>
              </a:spcBef>
              <a:buFont typeface="Arial"/>
              <a:buChar char="•"/>
              <a:tabLst>
                <a:tab pos="217804" algn="l"/>
              </a:tabLst>
            </a:pPr>
            <a:r>
              <a:rPr sz="2750" spc="-5" dirty="0">
                <a:latin typeface="Calibri"/>
                <a:cs typeface="Calibri"/>
              </a:rPr>
              <a:t>Don’t require the </a:t>
            </a:r>
            <a:r>
              <a:rPr sz="2750" spc="-10" dirty="0">
                <a:latin typeface="Calibri"/>
                <a:cs typeface="Calibri"/>
              </a:rPr>
              <a:t>tool </a:t>
            </a:r>
            <a:r>
              <a:rPr sz="2750" spc="-5" dirty="0">
                <a:latin typeface="Calibri"/>
                <a:cs typeface="Calibri"/>
              </a:rPr>
              <a:t>operator to have a high degree </a:t>
            </a:r>
            <a:r>
              <a:rPr sz="2750" spc="-10" dirty="0">
                <a:latin typeface="Calibri"/>
                <a:cs typeface="Calibri"/>
              </a:rPr>
              <a:t>of </a:t>
            </a:r>
            <a:r>
              <a:rPr sz="2750" spc="-5" dirty="0">
                <a:latin typeface="Calibri"/>
                <a:cs typeface="Calibri"/>
              </a:rPr>
              <a:t>security  </a:t>
            </a:r>
            <a:r>
              <a:rPr sz="2750" spc="-10" dirty="0">
                <a:latin typeface="Calibri"/>
                <a:cs typeface="Calibri"/>
              </a:rPr>
              <a:t>expertise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700" y="2766799"/>
            <a:ext cx="1643806" cy="788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94158" y="3054411"/>
            <a:ext cx="45593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77960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81340" y="3054411"/>
            <a:ext cx="77216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2153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21580" y="3054411"/>
            <a:ext cx="38227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6334" y="2766799"/>
            <a:ext cx="1748231" cy="788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17321" y="3054411"/>
            <a:ext cx="8813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10527" y="2766799"/>
            <a:ext cx="1748231" cy="788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84349" y="3054411"/>
            <a:ext cx="63754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54708" y="2766799"/>
            <a:ext cx="1748231" cy="788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30742" y="3054411"/>
            <a:ext cx="435609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08401" y="2766799"/>
            <a:ext cx="1656499" cy="7888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6125" y="3054411"/>
            <a:ext cx="53530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63246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3800" i="1" spc="-5" dirty="0"/>
              <a:t>(False) Sense of Security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49194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500" dirty="0">
                <a:cs typeface="Calibri"/>
              </a:rPr>
              <a:t>http://img.memecdn.com/security-fails_o_2219379.webp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1558420"/>
            <a:ext cx="3867690" cy="27531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3639" y="1571727"/>
            <a:ext cx="4131913" cy="2826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6613" y="2798242"/>
            <a:ext cx="3303855" cy="4238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00" y="4545893"/>
            <a:ext cx="3505689" cy="3886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4499" y="4939129"/>
            <a:ext cx="4151952" cy="31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94980" y="1532993"/>
            <a:ext cx="922718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50" b="0" spc="10" dirty="0">
                <a:latin typeface="Calibri"/>
                <a:cs typeface="Calibri"/>
              </a:rPr>
              <a:t>Practice 11: </a:t>
            </a:r>
            <a:r>
              <a:rPr sz="4550" b="0" spc="15" dirty="0">
                <a:latin typeface="Calibri"/>
                <a:cs typeface="Calibri"/>
              </a:rPr>
              <a:t>Perform Dynamic</a:t>
            </a:r>
            <a:r>
              <a:rPr sz="4550" b="0" spc="-55" dirty="0">
                <a:latin typeface="Calibri"/>
                <a:cs typeface="Calibri"/>
              </a:rPr>
              <a:t> </a:t>
            </a:r>
            <a:r>
              <a:rPr sz="4550" b="0" dirty="0">
                <a:latin typeface="Calibri"/>
                <a:cs typeface="Calibri"/>
              </a:rPr>
              <a:t>An</a:t>
            </a:r>
            <a:r>
              <a:rPr sz="5050" b="0" dirty="0">
                <a:latin typeface="Calibri"/>
                <a:cs typeface="Calibri"/>
              </a:rPr>
              <a:t>alysis</a:t>
            </a:r>
            <a:endParaRPr sz="50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09891" y="3345517"/>
            <a:ext cx="839096" cy="858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6464" y="3385934"/>
            <a:ext cx="699249" cy="7292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76464" y="3385930"/>
            <a:ext cx="699770" cy="729615"/>
          </a:xfrm>
          <a:custGeom>
            <a:avLst/>
            <a:gdLst/>
            <a:ahLst/>
            <a:cxnLst/>
            <a:rect l="l" t="t" r="r" b="b"/>
            <a:pathLst>
              <a:path w="699770" h="729614">
                <a:moveTo>
                  <a:pt x="0" y="349634"/>
                </a:moveTo>
                <a:lnTo>
                  <a:pt x="174811" y="349634"/>
                </a:lnTo>
                <a:lnTo>
                  <a:pt x="174811" y="729237"/>
                </a:lnTo>
                <a:lnTo>
                  <a:pt x="524436" y="729237"/>
                </a:lnTo>
                <a:lnTo>
                  <a:pt x="524436" y="349634"/>
                </a:lnTo>
                <a:lnTo>
                  <a:pt x="699247" y="349634"/>
                </a:lnTo>
                <a:lnTo>
                  <a:pt x="349623" y="0"/>
                </a:lnTo>
                <a:lnTo>
                  <a:pt x="0" y="349634"/>
                </a:lnTo>
                <a:close/>
              </a:path>
            </a:pathLst>
          </a:custGeom>
          <a:ln w="1092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07307" y="4547823"/>
            <a:ext cx="6427470" cy="3949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535" marR="52705" indent="-203835">
              <a:lnSpc>
                <a:spcPts val="2870"/>
              </a:lnSpc>
              <a:buFont typeface="Arial"/>
              <a:buChar char="•"/>
              <a:tabLst>
                <a:tab pos="219075" algn="l"/>
              </a:tabLst>
            </a:pPr>
            <a:r>
              <a:rPr sz="2750" spc="-45" dirty="0">
                <a:latin typeface="Calibri"/>
                <a:cs typeface="Calibri"/>
              </a:rPr>
              <a:t>Run</a:t>
            </a:r>
            <a:r>
              <a:rPr lang="en-GB" sz="2750" spc="-45" dirty="0">
                <a:latin typeface="Calibri"/>
                <a:cs typeface="Calibri"/>
              </a:rPr>
              <a:t>-</a:t>
            </a:r>
            <a:r>
              <a:rPr sz="2750" spc="-45" dirty="0">
                <a:latin typeface="Calibri"/>
                <a:cs typeface="Calibri"/>
              </a:rPr>
              <a:t>time </a:t>
            </a:r>
            <a:r>
              <a:rPr sz="2750" spc="-5" dirty="0">
                <a:latin typeface="Calibri"/>
                <a:cs typeface="Calibri"/>
              </a:rPr>
              <a:t>veriﬁcation </a:t>
            </a:r>
            <a:r>
              <a:rPr sz="2750" dirty="0">
                <a:latin typeface="Calibri"/>
                <a:cs typeface="Calibri"/>
              </a:rPr>
              <a:t>necessary to ensure a  program’s </a:t>
            </a:r>
            <a:r>
              <a:rPr sz="2750" spc="-5" dirty="0">
                <a:latin typeface="Calibri"/>
                <a:cs typeface="Calibri"/>
              </a:rPr>
              <a:t>functionality works </a:t>
            </a:r>
            <a:r>
              <a:rPr sz="2750" dirty="0">
                <a:latin typeface="Calibri"/>
                <a:cs typeface="Calibri"/>
              </a:rPr>
              <a:t>as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designed</a:t>
            </a:r>
          </a:p>
          <a:p>
            <a:pPr marL="216535" marR="5080" indent="-203835">
              <a:lnSpc>
                <a:spcPts val="3010"/>
              </a:lnSpc>
              <a:spcBef>
                <a:spcPts val="660"/>
              </a:spcBef>
              <a:buFont typeface="Arial"/>
              <a:buChar char="•"/>
              <a:tabLst>
                <a:tab pos="219075" algn="l"/>
                <a:tab pos="2862580" algn="l"/>
              </a:tabLst>
            </a:pPr>
            <a:r>
              <a:rPr sz="2750" dirty="0">
                <a:latin typeface="Calibri"/>
                <a:cs typeface="Calibri"/>
              </a:rPr>
              <a:t>Black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box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testing:	testing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proceeds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without  knowledge </a:t>
            </a:r>
            <a:r>
              <a:rPr sz="2750" spc="-5" dirty="0">
                <a:latin typeface="Calibri"/>
                <a:cs typeface="Calibri"/>
              </a:rPr>
              <a:t>of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-8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code</a:t>
            </a:r>
          </a:p>
          <a:p>
            <a:pPr marL="218440" indent="-20574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19075" algn="l"/>
              </a:tabLst>
            </a:pPr>
            <a:r>
              <a:rPr sz="2750" spc="-5" dirty="0">
                <a:latin typeface="Calibri"/>
                <a:cs typeface="Calibri"/>
              </a:rPr>
              <a:t>Pr</a:t>
            </a:r>
            <a:r>
              <a:rPr sz="2750" u="heavy" spc="-5" dirty="0">
                <a:latin typeface="Calibri"/>
                <a:cs typeface="Calibri"/>
              </a:rPr>
              <a:t>oper </a:t>
            </a:r>
            <a:r>
              <a:rPr sz="2750" spc="-5" dirty="0">
                <a:latin typeface="Calibri"/>
                <a:cs typeface="Calibri"/>
              </a:rPr>
              <a:t>functioning of </a:t>
            </a:r>
            <a:r>
              <a:rPr sz="2750" dirty="0">
                <a:latin typeface="Calibri"/>
                <a:cs typeface="Calibri"/>
              </a:rPr>
              <a:t>security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features</a:t>
            </a:r>
          </a:p>
          <a:p>
            <a:pPr marL="864869" lvl="1" indent="-328295">
              <a:lnSpc>
                <a:spcPct val="100000"/>
              </a:lnSpc>
              <a:spcBef>
                <a:spcPts val="370"/>
              </a:spcBef>
              <a:buFont typeface="Arial"/>
              <a:buChar char="–"/>
              <a:tabLst>
                <a:tab pos="865505" algn="l"/>
              </a:tabLst>
            </a:pPr>
            <a:r>
              <a:rPr sz="2750" spc="-5" dirty="0">
                <a:latin typeface="Calibri"/>
                <a:cs typeface="Calibri"/>
              </a:rPr>
              <a:t>Authentication</a:t>
            </a:r>
            <a:endParaRPr sz="2750" dirty="0">
              <a:latin typeface="Calibri"/>
              <a:cs typeface="Calibri"/>
            </a:endParaRPr>
          </a:p>
          <a:p>
            <a:pPr marL="864869" lvl="1" indent="-328295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865505" algn="l"/>
              </a:tabLst>
            </a:pPr>
            <a:r>
              <a:rPr sz="2750" spc="-5" dirty="0">
                <a:latin typeface="Calibri"/>
                <a:cs typeface="Calibri"/>
              </a:rPr>
              <a:t>Encryption</a:t>
            </a:r>
            <a:endParaRPr sz="2750" dirty="0">
              <a:latin typeface="Calibri"/>
              <a:cs typeface="Calibri"/>
            </a:endParaRPr>
          </a:p>
          <a:p>
            <a:pPr marL="864869" lvl="1" indent="-328295">
              <a:lnSpc>
                <a:spcPct val="100000"/>
              </a:lnSpc>
              <a:spcBef>
                <a:spcPts val="370"/>
              </a:spcBef>
              <a:buFont typeface="Arial"/>
              <a:buChar char="–"/>
              <a:tabLst>
                <a:tab pos="865505" algn="l"/>
              </a:tabLst>
            </a:pPr>
            <a:r>
              <a:rPr sz="2750" dirty="0">
                <a:latin typeface="Calibri"/>
                <a:cs typeface="Calibri"/>
              </a:rPr>
              <a:t>Privacy</a:t>
            </a:r>
            <a:r>
              <a:rPr sz="2750" spc="-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controls</a:t>
            </a:r>
          </a:p>
          <a:p>
            <a:pPr marL="536575">
              <a:lnSpc>
                <a:spcPct val="100000"/>
              </a:lnSpc>
              <a:spcBef>
                <a:spcPts val="370"/>
              </a:spcBef>
              <a:tabLst>
                <a:tab pos="943610" algn="l"/>
              </a:tabLst>
            </a:pPr>
            <a:r>
              <a:rPr sz="2750" dirty="0">
                <a:latin typeface="Arial"/>
                <a:cs typeface="Arial"/>
              </a:rPr>
              <a:t>–	</a:t>
            </a:r>
            <a:r>
              <a:rPr sz="2750" spc="-5" dirty="0">
                <a:latin typeface="Calibri"/>
                <a:cs typeface="Calibri"/>
              </a:rPr>
              <a:t>…..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2639890"/>
            <a:ext cx="1713957" cy="7914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74807" y="2928880"/>
            <a:ext cx="457834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61361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66594" y="2928880"/>
            <a:ext cx="77470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0710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2687" y="2928880"/>
            <a:ext cx="38354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0060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2704" y="2928880"/>
            <a:ext cx="88455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09409" y="2639890"/>
            <a:ext cx="1754479" cy="791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85337" y="2928880"/>
            <a:ext cx="6400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58758" y="2639890"/>
            <a:ext cx="1754479" cy="7914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37260" y="2928880"/>
            <a:ext cx="43688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17646" y="2639890"/>
            <a:ext cx="1713953" cy="791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37621" y="2928880"/>
            <a:ext cx="53657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3000" y="4230496"/>
            <a:ext cx="2411729" cy="3416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08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4400" b="0" spc="-5" dirty="0">
                <a:latin typeface="Calibri"/>
                <a:cs typeface="Calibri"/>
              </a:rPr>
              <a:t>Practice </a:t>
            </a:r>
            <a:r>
              <a:rPr sz="4400" b="0" dirty="0">
                <a:latin typeface="Calibri"/>
                <a:cs typeface="Calibri"/>
              </a:rPr>
              <a:t>12: Fuzz</a:t>
            </a:r>
            <a:r>
              <a:rPr sz="4400" b="0" spc="-4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Testing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1941" y="3476679"/>
            <a:ext cx="806226" cy="82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65911" y="3515486"/>
            <a:ext cx="671855" cy="70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5910" y="3515486"/>
            <a:ext cx="672465" cy="700405"/>
          </a:xfrm>
          <a:custGeom>
            <a:avLst/>
            <a:gdLst/>
            <a:ahLst/>
            <a:cxnLst/>
            <a:rect l="l" t="t" r="r" b="b"/>
            <a:pathLst>
              <a:path w="672465" h="700404">
                <a:moveTo>
                  <a:pt x="0" y="335780"/>
                </a:moveTo>
                <a:lnTo>
                  <a:pt x="167963" y="335780"/>
                </a:lnTo>
                <a:lnTo>
                  <a:pt x="167963" y="700341"/>
                </a:lnTo>
                <a:lnTo>
                  <a:pt x="503891" y="700341"/>
                </a:lnTo>
                <a:lnTo>
                  <a:pt x="503891" y="335780"/>
                </a:lnTo>
                <a:lnTo>
                  <a:pt x="671855" y="335780"/>
                </a:lnTo>
                <a:lnTo>
                  <a:pt x="335926" y="0"/>
                </a:lnTo>
                <a:lnTo>
                  <a:pt x="0" y="335780"/>
                </a:lnTo>
                <a:close/>
              </a:path>
            </a:pathLst>
          </a:custGeom>
          <a:ln w="1049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24436" y="6372438"/>
            <a:ext cx="5443855" cy="215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279" marR="274320" indent="-195580">
              <a:lnSpc>
                <a:spcPct val="100000"/>
              </a:lnSpc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Deliberately send </a:t>
            </a:r>
            <a:r>
              <a:rPr sz="2200" spc="-15" dirty="0">
                <a:latin typeface="Calibri"/>
                <a:cs typeface="Calibri"/>
              </a:rPr>
              <a:t>attack </a:t>
            </a:r>
            <a:r>
              <a:rPr sz="2200" dirty="0">
                <a:latin typeface="Calibri"/>
                <a:cs typeface="Calibri"/>
              </a:rPr>
              <a:t>strings to the  program to see how the program will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react.</a:t>
            </a:r>
            <a:endParaRPr sz="2200">
              <a:latin typeface="Calibri"/>
              <a:cs typeface="Calibri"/>
            </a:endParaRPr>
          </a:p>
          <a:p>
            <a:pPr marL="210185" indent="-19748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Fuzz </a:t>
            </a:r>
            <a:r>
              <a:rPr sz="2200" spc="-5" dirty="0">
                <a:latin typeface="Calibri"/>
                <a:cs typeface="Calibri"/>
              </a:rPr>
              <a:t>testing </a:t>
            </a:r>
            <a:r>
              <a:rPr sz="2200" dirty="0">
                <a:latin typeface="Calibri"/>
                <a:cs typeface="Calibri"/>
              </a:rPr>
              <a:t>is black box</a:t>
            </a:r>
            <a:r>
              <a:rPr sz="2200" spc="-5" dirty="0">
                <a:latin typeface="Calibri"/>
                <a:cs typeface="Calibri"/>
              </a:rPr>
              <a:t> testing.</a:t>
            </a:r>
            <a:endParaRPr sz="2200">
              <a:latin typeface="Calibri"/>
              <a:cs typeface="Calibri"/>
            </a:endParaRPr>
          </a:p>
          <a:p>
            <a:pPr marL="208279" marR="5080" indent="-195580">
              <a:lnSpc>
                <a:spcPct val="100600"/>
              </a:lnSpc>
              <a:spcBef>
                <a:spcPts val="425"/>
              </a:spcBef>
              <a:buFont typeface="Arial"/>
              <a:buChar char="•"/>
              <a:tabLst>
                <a:tab pos="210820" algn="l"/>
              </a:tabLst>
            </a:pPr>
            <a:r>
              <a:rPr sz="2200" dirty="0">
                <a:latin typeface="Calibri"/>
                <a:cs typeface="Calibri"/>
              </a:rPr>
              <a:t>Fuzz </a:t>
            </a:r>
            <a:r>
              <a:rPr sz="2200" spc="-5" dirty="0">
                <a:latin typeface="Calibri"/>
                <a:cs typeface="Calibri"/>
              </a:rPr>
              <a:t>testing </a:t>
            </a:r>
            <a:r>
              <a:rPr sz="2200" dirty="0">
                <a:latin typeface="Calibri"/>
                <a:cs typeface="Calibri"/>
              </a:rPr>
              <a:t>tools are available. The tools ﬁnd  opportunities for input and will send </a:t>
            </a:r>
            <a:r>
              <a:rPr sz="2200" spc="-15" dirty="0">
                <a:latin typeface="Calibri"/>
                <a:cs typeface="Calibri"/>
              </a:rPr>
              <a:t>attack  </a:t>
            </a:r>
            <a:r>
              <a:rPr sz="2200" dirty="0">
                <a:latin typeface="Calibri"/>
                <a:cs typeface="Calibri"/>
              </a:rPr>
              <a:t>strings</a:t>
            </a:r>
            <a:r>
              <a:rPr sz="195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2700" y="2799014"/>
            <a:ext cx="1640738" cy="760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3185" y="3071510"/>
            <a:ext cx="4406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9428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24365" y="3071510"/>
            <a:ext cx="7454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2008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05972" y="3071510"/>
            <a:ext cx="3695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24576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58991" y="3071510"/>
            <a:ext cx="85090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17144" y="2799014"/>
            <a:ext cx="1685747" cy="760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70016" y="3071510"/>
            <a:ext cx="61595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09724" y="2799014"/>
            <a:ext cx="1685747" cy="760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61141" y="3071510"/>
            <a:ext cx="4203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11448" y="2799014"/>
            <a:ext cx="1640751" cy="760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206642" y="3071510"/>
            <a:ext cx="5168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2700" y="4319180"/>
            <a:ext cx="1301766" cy="1648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2700" y="4392443"/>
            <a:ext cx="293980" cy="164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700" y="4347464"/>
            <a:ext cx="1248041" cy="15419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8422" y="4319180"/>
            <a:ext cx="1062752" cy="1648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0926" y="4346662"/>
            <a:ext cx="1117721" cy="6318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89633" y="4414191"/>
            <a:ext cx="984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6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Malformed  Input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20327" y="4319180"/>
            <a:ext cx="1392567" cy="16483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38653" y="4392443"/>
            <a:ext cx="366466" cy="1648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75737" y="4347464"/>
            <a:ext cx="1285875" cy="1542415"/>
          </a:xfrm>
          <a:custGeom>
            <a:avLst/>
            <a:gdLst/>
            <a:ahLst/>
            <a:cxnLst/>
            <a:rect l="l" t="t" r="r" b="b"/>
            <a:pathLst>
              <a:path w="1285875" h="1542414">
                <a:moveTo>
                  <a:pt x="1221244" y="0"/>
                </a:moveTo>
                <a:lnTo>
                  <a:pt x="64274" y="0"/>
                </a:lnTo>
                <a:lnTo>
                  <a:pt x="39256" y="5049"/>
                </a:lnTo>
                <a:lnTo>
                  <a:pt x="18826" y="18818"/>
                </a:lnTo>
                <a:lnTo>
                  <a:pt x="5051" y="39240"/>
                </a:lnTo>
                <a:lnTo>
                  <a:pt x="0" y="64249"/>
                </a:lnTo>
                <a:lnTo>
                  <a:pt x="0" y="1477708"/>
                </a:lnTo>
                <a:lnTo>
                  <a:pt x="5051" y="1502717"/>
                </a:lnTo>
                <a:lnTo>
                  <a:pt x="18826" y="1523139"/>
                </a:lnTo>
                <a:lnTo>
                  <a:pt x="39256" y="1536908"/>
                </a:lnTo>
                <a:lnTo>
                  <a:pt x="64274" y="1541957"/>
                </a:lnTo>
                <a:lnTo>
                  <a:pt x="1221244" y="1541957"/>
                </a:lnTo>
                <a:lnTo>
                  <a:pt x="1246262" y="1536908"/>
                </a:lnTo>
                <a:lnTo>
                  <a:pt x="1266693" y="1523139"/>
                </a:lnTo>
                <a:lnTo>
                  <a:pt x="1280468" y="1502717"/>
                </a:lnTo>
                <a:lnTo>
                  <a:pt x="1285519" y="1477708"/>
                </a:lnTo>
                <a:lnTo>
                  <a:pt x="1285519" y="64249"/>
                </a:lnTo>
                <a:lnTo>
                  <a:pt x="1280468" y="39240"/>
                </a:lnTo>
                <a:lnTo>
                  <a:pt x="1266693" y="18818"/>
                </a:lnTo>
                <a:lnTo>
                  <a:pt x="1246262" y="5049"/>
                </a:lnTo>
                <a:lnTo>
                  <a:pt x="122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85758" y="5556084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0" y="226618"/>
                </a:lnTo>
                <a:lnTo>
                  <a:pt x="192824" y="113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5754" y="5556085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192827" y="113308"/>
                </a:lnTo>
                <a:lnTo>
                  <a:pt x="0" y="226616"/>
                </a:lnTo>
                <a:lnTo>
                  <a:pt x="0" y="0"/>
                </a:lnTo>
                <a:close/>
              </a:path>
            </a:pathLst>
          </a:custGeom>
          <a:ln w="1049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76854" y="4319180"/>
            <a:ext cx="1071914" cy="16483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9372" y="4346662"/>
            <a:ext cx="897843" cy="6318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20149" y="4414191"/>
            <a:ext cx="75819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6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Running  Program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48773" y="4319180"/>
            <a:ext cx="1401737" cy="16483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6256" y="4392443"/>
            <a:ext cx="357304" cy="1648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6253" y="4347464"/>
            <a:ext cx="1285519" cy="15419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6273" y="5556084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0" y="226618"/>
                </a:lnTo>
                <a:lnTo>
                  <a:pt x="192824" y="113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6270" y="5556085"/>
            <a:ext cx="193040" cy="226695"/>
          </a:xfrm>
          <a:custGeom>
            <a:avLst/>
            <a:gdLst/>
            <a:ahLst/>
            <a:cxnLst/>
            <a:rect l="l" t="t" r="r" b="b"/>
            <a:pathLst>
              <a:path w="193039" h="226695">
                <a:moveTo>
                  <a:pt x="0" y="0"/>
                </a:moveTo>
                <a:lnTo>
                  <a:pt x="192827" y="113308"/>
                </a:lnTo>
                <a:lnTo>
                  <a:pt x="0" y="226616"/>
                </a:lnTo>
                <a:lnTo>
                  <a:pt x="0" y="0"/>
                </a:lnTo>
                <a:close/>
              </a:path>
            </a:pathLst>
          </a:custGeom>
          <a:ln w="1049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5300" y="4319180"/>
            <a:ext cx="1071914" cy="16483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7817" y="4346660"/>
            <a:ext cx="980297" cy="4029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50652" y="4383457"/>
            <a:ext cx="84391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95356" y="4886959"/>
            <a:ext cx="3481425" cy="13644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22839" y="4914430"/>
            <a:ext cx="3389807" cy="12820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60901" y="5055476"/>
            <a:ext cx="3114606" cy="999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664" rIns="0" bIns="0" rtlCol="0">
            <a:spAutoFit/>
          </a:bodyPr>
          <a:lstStyle/>
          <a:p>
            <a:pPr marL="259715">
              <a:lnSpc>
                <a:spcPct val="100000"/>
              </a:lnSpc>
            </a:pPr>
            <a:r>
              <a:rPr sz="4000" b="0" dirty="0">
                <a:latin typeface="Calibri"/>
                <a:cs typeface="Calibri"/>
              </a:rPr>
              <a:t>Practice 13: </a:t>
            </a:r>
            <a:r>
              <a:rPr sz="4000" b="0" spc="-20" dirty="0">
                <a:latin typeface="Calibri"/>
                <a:cs typeface="Calibri"/>
              </a:rPr>
              <a:t>Attack </a:t>
            </a:r>
            <a:r>
              <a:rPr sz="4000" b="0" spc="5" dirty="0">
                <a:latin typeface="Calibri"/>
                <a:cs typeface="Calibri"/>
              </a:rPr>
              <a:t>Surface</a:t>
            </a:r>
            <a:r>
              <a:rPr sz="4000" b="0" spc="-10" dirty="0">
                <a:latin typeface="Calibri"/>
                <a:cs typeface="Calibri"/>
              </a:rPr>
              <a:t> </a:t>
            </a:r>
            <a:r>
              <a:rPr sz="4000" b="0" spc="5" dirty="0">
                <a:latin typeface="Calibri"/>
                <a:cs typeface="Calibri"/>
              </a:rPr>
              <a:t>Review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9707" y="3432030"/>
            <a:ext cx="734508" cy="751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7987" y="3467404"/>
            <a:ext cx="612089" cy="63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57986" y="3467413"/>
            <a:ext cx="612140" cy="638810"/>
          </a:xfrm>
          <a:custGeom>
            <a:avLst/>
            <a:gdLst/>
            <a:ahLst/>
            <a:cxnLst/>
            <a:rect l="l" t="t" r="r" b="b"/>
            <a:pathLst>
              <a:path w="612140" h="638810">
                <a:moveTo>
                  <a:pt x="0" y="306146"/>
                </a:moveTo>
                <a:lnTo>
                  <a:pt x="153022" y="306146"/>
                </a:lnTo>
                <a:lnTo>
                  <a:pt x="153022" y="638534"/>
                </a:lnTo>
                <a:lnTo>
                  <a:pt x="459068" y="638534"/>
                </a:lnTo>
                <a:lnTo>
                  <a:pt x="459068" y="306146"/>
                </a:lnTo>
                <a:lnTo>
                  <a:pt x="612090" y="306146"/>
                </a:lnTo>
                <a:lnTo>
                  <a:pt x="306044" y="0"/>
                </a:lnTo>
                <a:lnTo>
                  <a:pt x="0" y="306146"/>
                </a:lnTo>
                <a:close/>
              </a:path>
            </a:pathLst>
          </a:custGeom>
          <a:ln w="9565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6789" y="4332148"/>
            <a:ext cx="5796280" cy="2343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 marR="259079" indent="-178435">
              <a:lnSpc>
                <a:spcPts val="2810"/>
              </a:lnSpc>
              <a:buFont typeface="Arial"/>
              <a:buChar char="•"/>
              <a:tabLst>
                <a:tab pos="193040" algn="l"/>
              </a:tabLst>
            </a:pPr>
            <a:r>
              <a:rPr sz="2400" dirty="0">
                <a:latin typeface="Calibri"/>
                <a:cs typeface="Calibri"/>
              </a:rPr>
              <a:t>Inevitably, the code won’t </a:t>
            </a:r>
            <a:r>
              <a:rPr sz="2400" spc="5" dirty="0">
                <a:latin typeface="Calibri"/>
                <a:cs typeface="Calibri"/>
              </a:rPr>
              <a:t>match </a:t>
            </a:r>
            <a:r>
              <a:rPr sz="2400" dirty="0">
                <a:latin typeface="Calibri"/>
                <a:cs typeface="Calibri"/>
              </a:rPr>
              <a:t>the initial  design</a:t>
            </a:r>
            <a:endParaRPr sz="2400">
              <a:latin typeface="Calibri"/>
              <a:cs typeface="Calibri"/>
            </a:endParaRPr>
          </a:p>
          <a:p>
            <a:pPr marL="191135" marR="42545" indent="-178435">
              <a:lnSpc>
                <a:spcPct val="102000"/>
              </a:lnSpc>
              <a:spcBef>
                <a:spcPts val="470"/>
              </a:spcBef>
              <a:buFont typeface="Arial"/>
              <a:buChar char="•"/>
              <a:tabLst>
                <a:tab pos="193040" algn="l"/>
              </a:tabLst>
            </a:pPr>
            <a:r>
              <a:rPr sz="2400" spc="5" dirty="0">
                <a:latin typeface="Calibri"/>
                <a:cs typeface="Calibri"/>
              </a:rPr>
              <a:t>Use </a:t>
            </a:r>
            <a:r>
              <a:rPr sz="2400" spc="-10" dirty="0">
                <a:latin typeface="Calibri"/>
                <a:cs typeface="Calibri"/>
              </a:rPr>
              <a:t>Attack </a:t>
            </a:r>
            <a:r>
              <a:rPr sz="2400" dirty="0">
                <a:latin typeface="Calibri"/>
                <a:cs typeface="Calibri"/>
              </a:rPr>
              <a:t>Surface Analyzer (ASA) to analyze  actual </a:t>
            </a:r>
            <a:r>
              <a:rPr sz="2400" spc="-15" dirty="0">
                <a:latin typeface="Calibri"/>
                <a:cs typeface="Calibri"/>
              </a:rPr>
              <a:t>attack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surface</a:t>
            </a:r>
            <a:endParaRPr sz="2400">
              <a:latin typeface="Calibri"/>
              <a:cs typeface="Calibri"/>
            </a:endParaRPr>
          </a:p>
          <a:p>
            <a:pPr marL="191135" marR="5080" indent="-178435">
              <a:lnSpc>
                <a:spcPct val="102000"/>
              </a:lnSpc>
              <a:spcBef>
                <a:spcPts val="450"/>
              </a:spcBef>
              <a:buFont typeface="Arial"/>
              <a:buChar char="•"/>
              <a:tabLst>
                <a:tab pos="193040" algn="l"/>
              </a:tabLst>
            </a:pPr>
            <a:r>
              <a:rPr sz="2400" dirty="0">
                <a:latin typeface="Calibri"/>
                <a:cs typeface="Calibri"/>
              </a:rPr>
              <a:t>Take corrective action if risks are revealed by  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2700" y="2814163"/>
            <a:ext cx="1519110" cy="693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52961" y="3064113"/>
            <a:ext cx="4038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3060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83731" y="3064113"/>
            <a:ext cx="6813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1752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24648" y="3064113"/>
            <a:ext cx="33909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80457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5087" y="3064113"/>
            <a:ext cx="7772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49149" y="2814163"/>
            <a:ext cx="1535785" cy="69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51712" y="3064113"/>
            <a:ext cx="5632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17841" y="2814163"/>
            <a:ext cx="1535785" cy="6930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0195" y="3064113"/>
            <a:ext cx="3854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94889" y="2814163"/>
            <a:ext cx="1519110" cy="693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36008" y="3064113"/>
            <a:ext cx="4730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69848" y="6574446"/>
            <a:ext cx="2844152" cy="185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66316" y="8187485"/>
            <a:ext cx="446278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9"/>
              </a:rPr>
              <a:t>http://www.isdecisions.com/products/userlock/beneﬁts.htm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487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4750" b="0" spc="5" dirty="0">
                <a:latin typeface="Calibri"/>
                <a:cs typeface="Calibri"/>
              </a:rPr>
              <a:t>Practice 14: </a:t>
            </a:r>
            <a:r>
              <a:rPr sz="4750" b="0" spc="10" dirty="0">
                <a:latin typeface="Calibri"/>
                <a:cs typeface="Calibri"/>
              </a:rPr>
              <a:t>Incident Response</a:t>
            </a:r>
            <a:r>
              <a:rPr sz="4750" b="0" spc="-45" dirty="0">
                <a:latin typeface="Calibri"/>
                <a:cs typeface="Calibri"/>
              </a:rPr>
              <a:t> </a:t>
            </a:r>
            <a:r>
              <a:rPr sz="4750" b="0" spc="10" dirty="0">
                <a:latin typeface="Calibri"/>
                <a:cs typeface="Calibri"/>
              </a:rPr>
              <a:t>Plan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7562" y="3480322"/>
            <a:ext cx="794273" cy="812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50656" y="3518585"/>
            <a:ext cx="661885" cy="6903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0656" y="3518585"/>
            <a:ext cx="662305" cy="690880"/>
          </a:xfrm>
          <a:custGeom>
            <a:avLst/>
            <a:gdLst/>
            <a:ahLst/>
            <a:cxnLst/>
            <a:rect l="l" t="t" r="r" b="b"/>
            <a:pathLst>
              <a:path w="662304" h="690879">
                <a:moveTo>
                  <a:pt x="0" y="330969"/>
                </a:moveTo>
                <a:lnTo>
                  <a:pt x="165473" y="330969"/>
                </a:lnTo>
                <a:lnTo>
                  <a:pt x="165473" y="690308"/>
                </a:lnTo>
                <a:lnTo>
                  <a:pt x="496420" y="690308"/>
                </a:lnTo>
                <a:lnTo>
                  <a:pt x="496420" y="330969"/>
                </a:lnTo>
                <a:lnTo>
                  <a:pt x="661893" y="330969"/>
                </a:lnTo>
                <a:lnTo>
                  <a:pt x="330946" y="0"/>
                </a:lnTo>
                <a:lnTo>
                  <a:pt x="0" y="330969"/>
                </a:lnTo>
                <a:close/>
              </a:path>
            </a:pathLst>
          </a:custGeom>
          <a:ln w="10342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4665" y="4219113"/>
            <a:ext cx="9119235" cy="3815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4F81BD"/>
                </a:solidFill>
                <a:latin typeface="Arial"/>
                <a:cs typeface="Arial"/>
              </a:rPr>
              <a:t>Creation of a clearly defined support policy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841500" indent="-193040">
              <a:lnSpc>
                <a:spcPct val="100000"/>
              </a:lnSpc>
              <a:buFont typeface="Arial"/>
              <a:buChar char="•"/>
              <a:tabLst>
                <a:tab pos="1843405" algn="l"/>
              </a:tabLst>
            </a:pPr>
            <a:r>
              <a:rPr sz="2150" spc="5" dirty="0">
                <a:latin typeface="Calibri"/>
                <a:cs typeface="Calibri"/>
              </a:rPr>
              <a:t>Prepare </a:t>
            </a:r>
            <a:r>
              <a:rPr sz="2150" spc="10" dirty="0">
                <a:latin typeface="Calibri"/>
                <a:cs typeface="Calibri"/>
              </a:rPr>
              <a:t>Cyber </a:t>
            </a:r>
            <a:r>
              <a:rPr sz="2150" spc="5" dirty="0">
                <a:latin typeface="Calibri"/>
                <a:cs typeface="Calibri"/>
              </a:rPr>
              <a:t>Security Incident </a:t>
            </a:r>
            <a:r>
              <a:rPr sz="2150" spc="10" dirty="0">
                <a:latin typeface="Calibri"/>
                <a:cs typeface="Calibri"/>
              </a:rPr>
              <a:t>Response </a:t>
            </a:r>
            <a:r>
              <a:rPr sz="2150" spc="5" dirty="0">
                <a:latin typeface="Calibri"/>
                <a:cs typeface="Calibri"/>
              </a:rPr>
              <a:t>Plan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(CSIRP)</a:t>
            </a:r>
            <a:endParaRPr sz="2150" dirty="0">
              <a:latin typeface="Calibri"/>
              <a:cs typeface="Calibri"/>
            </a:endParaRPr>
          </a:p>
          <a:p>
            <a:pPr marL="2447925" marR="5080" lvl="1" indent="-303530">
              <a:lnSpc>
                <a:spcPts val="2520"/>
              </a:lnSpc>
              <a:spcBef>
                <a:spcPts val="680"/>
              </a:spcBef>
              <a:buFont typeface="Arial"/>
              <a:buChar char="–"/>
              <a:tabLst>
                <a:tab pos="2454910" algn="l"/>
                <a:tab pos="2455545" algn="l"/>
              </a:tabLst>
            </a:pPr>
            <a:r>
              <a:rPr sz="2150" spc="5" dirty="0">
                <a:latin typeface="Calibri"/>
                <a:cs typeface="Calibri"/>
              </a:rPr>
              <a:t>Identify contact for </a:t>
            </a:r>
            <a:r>
              <a:rPr sz="2150" spc="10" dirty="0">
                <a:latin typeface="Calibri"/>
                <a:cs typeface="Calibri"/>
              </a:rPr>
              <a:t>Cyber </a:t>
            </a:r>
            <a:r>
              <a:rPr sz="2150" spc="5" dirty="0">
                <a:latin typeface="Calibri"/>
                <a:cs typeface="Calibri"/>
              </a:rPr>
              <a:t>Security Council </a:t>
            </a:r>
            <a:r>
              <a:rPr sz="2150" spc="10" dirty="0">
                <a:latin typeface="Calibri"/>
                <a:cs typeface="Calibri"/>
              </a:rPr>
              <a:t>and </a:t>
            </a:r>
            <a:r>
              <a:rPr sz="2150" spc="5" dirty="0">
                <a:latin typeface="Calibri"/>
                <a:cs typeface="Calibri"/>
              </a:rPr>
              <a:t>resources to  </a:t>
            </a:r>
            <a:r>
              <a:rPr sz="2150" spc="10" dirty="0">
                <a:latin typeface="Calibri"/>
                <a:cs typeface="Calibri"/>
              </a:rPr>
              <a:t>respond </a:t>
            </a:r>
            <a:r>
              <a:rPr sz="2150" spc="5" dirty="0">
                <a:latin typeface="Calibri"/>
                <a:cs typeface="Calibri"/>
              </a:rPr>
              <a:t>to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incidents</a:t>
            </a:r>
            <a:endParaRPr sz="2150" dirty="0">
              <a:latin typeface="Calibri"/>
              <a:cs typeface="Calibri"/>
            </a:endParaRPr>
          </a:p>
          <a:p>
            <a:pPr marL="2447925" marR="233045" lvl="1" indent="-303530">
              <a:lnSpc>
                <a:spcPct val="101400"/>
              </a:lnSpc>
              <a:spcBef>
                <a:spcPts val="434"/>
              </a:spcBef>
              <a:buFont typeface="Arial"/>
              <a:buChar char="–"/>
              <a:tabLst>
                <a:tab pos="2454910" algn="l"/>
                <a:tab pos="2455545" algn="l"/>
              </a:tabLst>
            </a:pPr>
            <a:r>
              <a:rPr sz="2150" spc="10" dirty="0">
                <a:latin typeface="Calibri"/>
                <a:cs typeface="Calibri"/>
              </a:rPr>
              <a:t>24x7x365 </a:t>
            </a:r>
            <a:r>
              <a:rPr sz="2150" spc="5" dirty="0">
                <a:latin typeface="Calibri"/>
                <a:cs typeface="Calibri"/>
              </a:rPr>
              <a:t>contact information for engineering, marketing  </a:t>
            </a:r>
            <a:r>
              <a:rPr sz="2150" spc="10" dirty="0">
                <a:latin typeface="Calibri"/>
                <a:cs typeface="Calibri"/>
              </a:rPr>
              <a:t>and management </a:t>
            </a:r>
            <a:r>
              <a:rPr sz="2150" spc="5" dirty="0">
                <a:latin typeface="Calibri"/>
                <a:cs typeface="Calibri"/>
              </a:rPr>
              <a:t>individuals with </a:t>
            </a:r>
            <a:r>
              <a:rPr sz="2150" spc="-10" dirty="0">
                <a:latin typeface="Calibri"/>
                <a:cs typeface="Calibri"/>
              </a:rPr>
              <a:t>decision</a:t>
            </a:r>
            <a:r>
              <a:rPr lang="en-GB" sz="2150" spc="-10">
                <a:latin typeface="Calibri"/>
                <a:cs typeface="Calibri"/>
              </a:rPr>
              <a:t>-</a:t>
            </a:r>
            <a:r>
              <a:rPr sz="2150" spc="-10">
                <a:latin typeface="Calibri"/>
                <a:cs typeface="Calibri"/>
              </a:rPr>
              <a:t>making  </a:t>
            </a:r>
            <a:r>
              <a:rPr sz="2150" spc="5" dirty="0">
                <a:latin typeface="Calibri"/>
                <a:cs typeface="Calibri"/>
              </a:rPr>
              <a:t>authority</a:t>
            </a:r>
            <a:endParaRPr sz="2150" dirty="0">
              <a:latin typeface="Calibri"/>
              <a:cs typeface="Calibri"/>
            </a:endParaRPr>
          </a:p>
          <a:p>
            <a:pPr marL="1841500" marR="358775" indent="-193040">
              <a:lnSpc>
                <a:spcPct val="101899"/>
              </a:lnSpc>
              <a:spcBef>
                <a:spcPts val="495"/>
              </a:spcBef>
              <a:buFont typeface="Arial"/>
              <a:buChar char="•"/>
              <a:tabLst>
                <a:tab pos="1843405" algn="l"/>
              </a:tabLst>
            </a:pPr>
            <a:r>
              <a:rPr sz="2150" spc="10" dirty="0">
                <a:latin typeface="Calibri"/>
                <a:cs typeface="Calibri"/>
              </a:rPr>
              <a:t>Ensure </a:t>
            </a:r>
            <a:r>
              <a:rPr sz="2150" spc="5" dirty="0">
                <a:latin typeface="Calibri"/>
                <a:cs typeface="Calibri"/>
              </a:rPr>
              <a:t>ability to service all </a:t>
            </a:r>
            <a:r>
              <a:rPr sz="2150" spc="10" dirty="0">
                <a:latin typeface="Calibri"/>
                <a:cs typeface="Calibri"/>
              </a:rPr>
              <a:t>code “emergency” </a:t>
            </a:r>
            <a:r>
              <a:rPr sz="2150" spc="5" dirty="0">
                <a:latin typeface="Calibri"/>
                <a:cs typeface="Calibri"/>
              </a:rPr>
              <a:t>releases </a:t>
            </a:r>
            <a:r>
              <a:rPr sz="2150" spc="10" dirty="0">
                <a:latin typeface="Calibri"/>
                <a:cs typeface="Calibri"/>
              </a:rPr>
              <a:t>and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all  licensed </a:t>
            </a:r>
            <a:r>
              <a:rPr sz="2150" dirty="0">
                <a:latin typeface="Calibri"/>
                <a:cs typeface="Calibri"/>
              </a:rPr>
              <a:t>3</a:t>
            </a:r>
            <a:r>
              <a:rPr sz="2175" baseline="24904" dirty="0">
                <a:latin typeface="Calibri"/>
                <a:cs typeface="Calibri"/>
              </a:rPr>
              <a:t>rd </a:t>
            </a:r>
            <a:r>
              <a:rPr sz="2150" spc="5" dirty="0">
                <a:latin typeface="Calibri"/>
                <a:cs typeface="Calibri"/>
              </a:rPr>
              <a:t>party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code.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2812368"/>
            <a:ext cx="1639517" cy="749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57504" y="3085496"/>
            <a:ext cx="4349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2725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0280" y="3085496"/>
            <a:ext cx="73469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74642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38436" y="3085496"/>
            <a:ext cx="3644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esig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46573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74359" y="3085496"/>
            <a:ext cx="83820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18503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62979" y="3085496"/>
            <a:ext cx="60706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90420" y="2812368"/>
            <a:ext cx="1660753" cy="74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31995" y="3085496"/>
            <a:ext cx="41465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71380" y="2812368"/>
            <a:ext cx="1639519" cy="749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57559" y="3085496"/>
            <a:ext cx="5092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97329" y="5376316"/>
            <a:ext cx="1233170" cy="1984375"/>
          </a:xfrm>
          <a:custGeom>
            <a:avLst/>
            <a:gdLst/>
            <a:ahLst/>
            <a:cxnLst/>
            <a:rect l="l" t="t" r="r" b="b"/>
            <a:pathLst>
              <a:path w="1233170" h="1984375">
                <a:moveTo>
                  <a:pt x="1126426" y="0"/>
                </a:moveTo>
                <a:lnTo>
                  <a:pt x="0" y="0"/>
                </a:lnTo>
                <a:lnTo>
                  <a:pt x="0" y="1983879"/>
                </a:lnTo>
                <a:lnTo>
                  <a:pt x="39867" y="1983879"/>
                </a:lnTo>
                <a:lnTo>
                  <a:pt x="1233119" y="1880489"/>
                </a:lnTo>
                <a:lnTo>
                  <a:pt x="1126426" y="0"/>
                </a:lnTo>
                <a:close/>
              </a:path>
            </a:pathLst>
          </a:custGeom>
          <a:solidFill>
            <a:srgbClr val="9F9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2300" y="5581357"/>
            <a:ext cx="2186699" cy="17049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251" rIns="0" bIns="0" rtlCol="0">
            <a:spAutoFit/>
          </a:bodyPr>
          <a:lstStyle/>
          <a:p>
            <a:pPr marL="156210">
              <a:lnSpc>
                <a:spcPct val="100000"/>
              </a:lnSpc>
            </a:pPr>
            <a:r>
              <a:rPr sz="4350" b="0" spc="5" dirty="0">
                <a:latin typeface="Arial"/>
                <a:cs typeface="Arial"/>
              </a:rPr>
              <a:t>Practice 15: </a:t>
            </a:r>
            <a:r>
              <a:rPr sz="4350" b="0" dirty="0">
                <a:latin typeface="Arial"/>
                <a:cs typeface="Arial"/>
              </a:rPr>
              <a:t>Final </a:t>
            </a:r>
            <a:r>
              <a:rPr sz="4350" b="0" spc="5" dirty="0">
                <a:latin typeface="Arial"/>
                <a:cs typeface="Arial"/>
              </a:rPr>
              <a:t>Security</a:t>
            </a:r>
            <a:r>
              <a:rPr sz="4350" b="0" spc="-75" dirty="0">
                <a:latin typeface="Arial"/>
                <a:cs typeface="Arial"/>
              </a:rPr>
              <a:t> </a:t>
            </a:r>
            <a:r>
              <a:rPr sz="4350" b="0" spc="5" dirty="0">
                <a:latin typeface="Arial"/>
                <a:cs typeface="Arial"/>
              </a:rPr>
              <a:t>Review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10727" y="3274357"/>
            <a:ext cx="797858" cy="8066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0234" y="3307588"/>
            <a:ext cx="664883" cy="6931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0234" y="3307586"/>
            <a:ext cx="665480" cy="693420"/>
          </a:xfrm>
          <a:custGeom>
            <a:avLst/>
            <a:gdLst/>
            <a:ahLst/>
            <a:cxnLst/>
            <a:rect l="l" t="t" r="r" b="b"/>
            <a:pathLst>
              <a:path w="665479" h="693420">
                <a:moveTo>
                  <a:pt x="0" y="332316"/>
                </a:moveTo>
                <a:lnTo>
                  <a:pt x="166220" y="332316"/>
                </a:lnTo>
                <a:lnTo>
                  <a:pt x="166220" y="693117"/>
                </a:lnTo>
                <a:lnTo>
                  <a:pt x="498661" y="693117"/>
                </a:lnTo>
                <a:lnTo>
                  <a:pt x="498661" y="332316"/>
                </a:lnTo>
                <a:lnTo>
                  <a:pt x="664882" y="332316"/>
                </a:lnTo>
                <a:lnTo>
                  <a:pt x="332441" y="0"/>
                </a:lnTo>
                <a:lnTo>
                  <a:pt x="0" y="332316"/>
                </a:lnTo>
                <a:close/>
              </a:path>
            </a:pathLst>
          </a:custGeom>
          <a:ln w="1038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86001" y="3942862"/>
            <a:ext cx="8968105" cy="498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75" indent="-193675">
              <a:lnSpc>
                <a:spcPct val="100000"/>
              </a:lnSpc>
              <a:buFont typeface="Arial"/>
              <a:buChar char="•"/>
              <a:tabLst>
                <a:tab pos="208915" algn="l"/>
              </a:tabLst>
            </a:pPr>
            <a:r>
              <a:rPr sz="2150" spc="10" dirty="0">
                <a:latin typeface="Calibri"/>
                <a:cs typeface="Calibri"/>
              </a:rPr>
              <a:t>Provide </a:t>
            </a:r>
            <a:r>
              <a:rPr sz="2150" spc="15" dirty="0">
                <a:latin typeface="Calibri"/>
                <a:cs typeface="Calibri"/>
              </a:rPr>
              <a:t>an </a:t>
            </a:r>
            <a:r>
              <a:rPr sz="2150" spc="10" dirty="0">
                <a:latin typeface="Calibri"/>
                <a:cs typeface="Calibri"/>
              </a:rPr>
              <a:t>independent view into “security ship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readiness”</a:t>
            </a:r>
            <a:endParaRPr sz="2150">
              <a:latin typeface="Calibri"/>
              <a:cs typeface="Calibri"/>
            </a:endParaRPr>
          </a:p>
          <a:p>
            <a:pPr marL="208279" indent="-19558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Final Security </a:t>
            </a: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(FSR)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is</a:t>
            </a:r>
            <a:endParaRPr sz="2150">
              <a:latin typeface="Calibri"/>
              <a:cs typeface="Calibri"/>
            </a:endParaRPr>
          </a:p>
          <a:p>
            <a:pPr marL="815975" lvl="1" indent="-30480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An </a:t>
            </a:r>
            <a:r>
              <a:rPr sz="2150" spc="10" dirty="0">
                <a:latin typeface="Calibri"/>
                <a:cs typeface="Calibri"/>
              </a:rPr>
              <a:t>examination of </a:t>
            </a:r>
            <a:r>
              <a:rPr sz="2150" spc="5" dirty="0">
                <a:latin typeface="Calibri"/>
                <a:cs typeface="Calibri"/>
              </a:rPr>
              <a:t>all </a:t>
            </a:r>
            <a:r>
              <a:rPr sz="2150" spc="15" dirty="0">
                <a:latin typeface="Calibri"/>
                <a:cs typeface="Calibri"/>
              </a:rPr>
              <a:t>SDL </a:t>
            </a:r>
            <a:r>
              <a:rPr sz="2150" spc="5" dirty="0">
                <a:latin typeface="Calibri"/>
                <a:cs typeface="Calibri"/>
              </a:rPr>
              <a:t>activities </a:t>
            </a:r>
            <a:r>
              <a:rPr sz="2150" spc="15" dirty="0">
                <a:latin typeface="Calibri"/>
                <a:cs typeface="Calibri"/>
              </a:rPr>
              <a:t>performed </a:t>
            </a:r>
            <a:r>
              <a:rPr sz="2150" spc="10" dirty="0">
                <a:latin typeface="Calibri"/>
                <a:cs typeface="Calibri"/>
              </a:rPr>
              <a:t>prior to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release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0" dirty="0">
                <a:latin typeface="Calibri"/>
                <a:cs typeface="Calibri"/>
              </a:rPr>
              <a:t>Examination of threat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models</a:t>
            </a:r>
            <a:endParaRPr sz="2150">
              <a:latin typeface="Calibri"/>
              <a:cs typeface="Calibri"/>
            </a:endParaRPr>
          </a:p>
          <a:p>
            <a:pPr marL="815975" marR="5080" lvl="1" indent="-304800">
              <a:lnSpc>
                <a:spcPct val="102299"/>
              </a:lnSpc>
              <a:spcBef>
                <a:spcPts val="52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of exception requests, security tool output, </a:t>
            </a:r>
            <a:r>
              <a:rPr sz="2150" spc="15" dirty="0">
                <a:latin typeface="Calibri"/>
                <a:cs typeface="Calibri"/>
              </a:rPr>
              <a:t>performance </a:t>
            </a:r>
            <a:r>
              <a:rPr sz="2150" spc="10" dirty="0">
                <a:latin typeface="Calibri"/>
                <a:cs typeface="Calibri"/>
              </a:rPr>
              <a:t>against  </a:t>
            </a:r>
            <a:r>
              <a:rPr sz="2150" spc="15" dirty="0">
                <a:latin typeface="Calibri"/>
                <a:cs typeface="Calibri"/>
              </a:rPr>
              <a:t>bug</a:t>
            </a:r>
            <a:r>
              <a:rPr sz="2150" spc="-8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bars</a:t>
            </a:r>
            <a:endParaRPr sz="2150">
              <a:latin typeface="Calibri"/>
              <a:cs typeface="Calibri"/>
            </a:endParaRPr>
          </a:p>
          <a:p>
            <a:pPr marL="208279" indent="-19558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Final Security </a:t>
            </a:r>
            <a:r>
              <a:rPr sz="2150" spc="15" dirty="0">
                <a:latin typeface="Calibri"/>
                <a:cs typeface="Calibri"/>
              </a:rPr>
              <a:t>Review </a:t>
            </a:r>
            <a:r>
              <a:rPr sz="2150" spc="10" dirty="0">
                <a:latin typeface="Calibri"/>
                <a:cs typeface="Calibri"/>
              </a:rPr>
              <a:t>(FSR) </a:t>
            </a:r>
            <a:r>
              <a:rPr sz="2150" spc="5" dirty="0">
                <a:latin typeface="Calibri"/>
                <a:cs typeface="Calibri"/>
              </a:rPr>
              <a:t>is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NOT: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penetration test </a:t>
            </a:r>
            <a:r>
              <a:rPr sz="2150" spc="15" dirty="0">
                <a:latin typeface="Calibri"/>
                <a:cs typeface="Calibri"/>
              </a:rPr>
              <a:t>– no </a:t>
            </a:r>
            <a:r>
              <a:rPr sz="2150" spc="10" dirty="0">
                <a:latin typeface="Calibri"/>
                <a:cs typeface="Calibri"/>
              </a:rPr>
              <a:t>“penetrate </a:t>
            </a:r>
            <a:r>
              <a:rPr sz="2150" spc="15" dirty="0">
                <a:latin typeface="Calibri"/>
                <a:cs typeface="Calibri"/>
              </a:rPr>
              <a:t>and </a:t>
            </a:r>
            <a:r>
              <a:rPr sz="2150" spc="10" dirty="0">
                <a:latin typeface="Calibri"/>
                <a:cs typeface="Calibri"/>
              </a:rPr>
              <a:t>patch”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allowed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ﬁrst time security </a:t>
            </a:r>
            <a:r>
              <a:rPr sz="2150" spc="5" dirty="0">
                <a:latin typeface="Calibri"/>
                <a:cs typeface="Calibri"/>
              </a:rPr>
              <a:t>is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reviewed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signoﬀ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process</a:t>
            </a:r>
            <a:endParaRPr sz="2150">
              <a:latin typeface="Calibri"/>
              <a:cs typeface="Calibri"/>
            </a:endParaRPr>
          </a:p>
          <a:p>
            <a:pPr marL="822960" lvl="1" indent="-31178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22960" algn="l"/>
                <a:tab pos="823594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“catchall” </a:t>
            </a:r>
            <a:r>
              <a:rPr sz="2150" spc="15" dirty="0">
                <a:latin typeface="Calibri"/>
                <a:cs typeface="Calibri"/>
              </a:rPr>
              <a:t>phase </a:t>
            </a:r>
            <a:r>
              <a:rPr sz="2150" spc="10" dirty="0">
                <a:latin typeface="Calibri"/>
                <a:cs typeface="Calibri"/>
              </a:rPr>
              <a:t>for missed </a:t>
            </a:r>
            <a:r>
              <a:rPr sz="2150" spc="15" dirty="0">
                <a:latin typeface="Calibri"/>
                <a:cs typeface="Calibri"/>
              </a:rPr>
              <a:t>work </a:t>
            </a:r>
            <a:r>
              <a:rPr sz="2150" spc="10" dirty="0">
                <a:latin typeface="Calibri"/>
                <a:cs typeface="Calibri"/>
              </a:rPr>
              <a:t>in earlier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phases</a:t>
            </a:r>
            <a:endParaRPr sz="2150">
              <a:latin typeface="Calibri"/>
              <a:cs typeface="Calibri"/>
            </a:endParaRPr>
          </a:p>
          <a:p>
            <a:pPr marL="206375" marR="539750" indent="-193675">
              <a:lnSpc>
                <a:spcPts val="2530"/>
              </a:lnSpc>
              <a:spcBef>
                <a:spcPts val="705"/>
              </a:spcBef>
              <a:buFont typeface="Arial"/>
              <a:buChar char="•"/>
              <a:tabLst>
                <a:tab pos="208915" algn="l"/>
              </a:tabLst>
            </a:pPr>
            <a:r>
              <a:rPr sz="2150" spc="15" dirty="0">
                <a:latin typeface="Calibri"/>
                <a:cs typeface="Calibri"/>
              </a:rPr>
              <a:t>Key </a:t>
            </a:r>
            <a:r>
              <a:rPr sz="2150" spc="10" dirty="0">
                <a:latin typeface="Calibri"/>
                <a:cs typeface="Calibri"/>
              </a:rPr>
              <a:t>concept: </a:t>
            </a:r>
            <a:r>
              <a:rPr sz="2150" spc="15" dirty="0">
                <a:latin typeface="Calibri"/>
                <a:cs typeface="Calibri"/>
              </a:rPr>
              <a:t>The </a:t>
            </a:r>
            <a:r>
              <a:rPr sz="2150" spc="10" dirty="0">
                <a:latin typeface="Calibri"/>
                <a:cs typeface="Calibri"/>
              </a:rPr>
              <a:t>tasks for this </a:t>
            </a:r>
            <a:r>
              <a:rPr sz="2150" spc="15" dirty="0">
                <a:latin typeface="Calibri"/>
                <a:cs typeface="Calibri"/>
              </a:rPr>
              <a:t>phase </a:t>
            </a:r>
            <a:r>
              <a:rPr sz="2150" spc="10" dirty="0">
                <a:latin typeface="Calibri"/>
                <a:cs typeface="Calibri"/>
              </a:rPr>
              <a:t>are </a:t>
            </a:r>
            <a:r>
              <a:rPr sz="2150" spc="15" dirty="0">
                <a:latin typeface="Calibri"/>
                <a:cs typeface="Calibri"/>
              </a:rPr>
              <a:t>used </a:t>
            </a:r>
            <a:r>
              <a:rPr sz="2150" spc="10" dirty="0">
                <a:latin typeface="Calibri"/>
                <a:cs typeface="Calibri"/>
              </a:rPr>
              <a:t>as </a:t>
            </a: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10" dirty="0">
                <a:latin typeface="Calibri"/>
                <a:cs typeface="Calibri"/>
              </a:rPr>
              <a:t>determining factor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15" dirty="0">
                <a:latin typeface="Calibri"/>
                <a:cs typeface="Calibri"/>
              </a:rPr>
              <a:t>on  whether </a:t>
            </a:r>
            <a:r>
              <a:rPr sz="2150" spc="10" dirty="0">
                <a:latin typeface="Calibri"/>
                <a:cs typeface="Calibri"/>
              </a:rPr>
              <a:t>or not to</a:t>
            </a:r>
            <a:r>
              <a:rPr sz="2150" spc="-65" dirty="0">
                <a:latin typeface="Calibri"/>
                <a:cs typeface="Calibri"/>
              </a:rPr>
              <a:t> </a:t>
            </a:r>
            <a:r>
              <a:rPr sz="2150" spc="10" dirty="0">
                <a:latin typeface="Calibri"/>
                <a:cs typeface="Calibri"/>
              </a:rPr>
              <a:t>release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4600" y="2585552"/>
            <a:ext cx="1544852" cy="7431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55676" y="2856690"/>
            <a:ext cx="43624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8389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3971" y="2856690"/>
            <a:ext cx="73787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504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49163" y="2856690"/>
            <a:ext cx="36576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sig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4619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90211" y="2856690"/>
            <a:ext cx="84201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2748" y="2585552"/>
            <a:ext cx="1659178" cy="743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85552" y="2856690"/>
            <a:ext cx="60960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20863" y="2585552"/>
            <a:ext cx="1668246" cy="7431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61213" y="2856690"/>
            <a:ext cx="41655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98978" y="2585552"/>
            <a:ext cx="1668246" cy="7431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92748" y="2856690"/>
            <a:ext cx="51180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78900" y="5966117"/>
            <a:ext cx="2108200" cy="20016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0474" y="3202249"/>
            <a:ext cx="792419" cy="801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210" y="3236366"/>
            <a:ext cx="652932" cy="680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210" y="3236372"/>
            <a:ext cx="653415" cy="680720"/>
          </a:xfrm>
          <a:custGeom>
            <a:avLst/>
            <a:gdLst/>
            <a:ahLst/>
            <a:cxnLst/>
            <a:rect l="l" t="t" r="r" b="b"/>
            <a:pathLst>
              <a:path w="653415" h="680720">
                <a:moveTo>
                  <a:pt x="0" y="326351"/>
                </a:moveTo>
                <a:lnTo>
                  <a:pt x="163232" y="326351"/>
                </a:lnTo>
                <a:lnTo>
                  <a:pt x="163232" y="680676"/>
                </a:lnTo>
                <a:lnTo>
                  <a:pt x="489697" y="680676"/>
                </a:lnTo>
                <a:lnTo>
                  <a:pt x="489697" y="326351"/>
                </a:lnTo>
                <a:lnTo>
                  <a:pt x="652929" y="326351"/>
                </a:lnTo>
                <a:lnTo>
                  <a:pt x="326464" y="0"/>
                </a:lnTo>
                <a:lnTo>
                  <a:pt x="0" y="326351"/>
                </a:lnTo>
                <a:close/>
              </a:path>
            </a:pathLst>
          </a:custGeom>
          <a:ln w="10200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0634" y="3565220"/>
            <a:ext cx="6610350" cy="294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5" dirty="0">
                <a:solidFill>
                  <a:srgbClr val="4F81BD"/>
                </a:solidFill>
                <a:latin typeface="Arial"/>
                <a:cs typeface="Arial"/>
              </a:rPr>
              <a:t>Security </a:t>
            </a:r>
            <a:r>
              <a:rPr sz="2550" spc="10" dirty="0">
                <a:solidFill>
                  <a:srgbClr val="4F81BD"/>
                </a:solidFill>
                <a:latin typeface="Arial"/>
                <a:cs typeface="Arial"/>
              </a:rPr>
              <a:t>response </a:t>
            </a:r>
            <a:r>
              <a:rPr sz="2550" spc="5" dirty="0">
                <a:solidFill>
                  <a:srgbClr val="4F81BD"/>
                </a:solidFill>
                <a:latin typeface="Arial"/>
                <a:cs typeface="Arial"/>
              </a:rPr>
              <a:t>plan</a:t>
            </a:r>
            <a:r>
              <a:rPr sz="2550" spc="-4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4F81BD"/>
                </a:solidFill>
                <a:latin typeface="Arial"/>
                <a:cs typeface="Arial"/>
              </a:rPr>
              <a:t>complete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/>
              <a:cs typeface="Times New Roman"/>
            </a:endParaRPr>
          </a:p>
          <a:p>
            <a:pPr marL="630555" indent="-190500">
              <a:lnSpc>
                <a:spcPct val="100000"/>
              </a:lnSpc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User </a:t>
            </a:r>
            <a:r>
              <a:rPr sz="2150" spc="-10" dirty="0">
                <a:latin typeface="Calibri"/>
                <a:cs typeface="Calibri"/>
              </a:rPr>
              <a:t>documentation </a:t>
            </a:r>
            <a:r>
              <a:rPr sz="2150" spc="-5" dirty="0">
                <a:latin typeface="Calibri"/>
                <a:cs typeface="Calibri"/>
              </a:rPr>
              <a:t>up to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date</a:t>
            </a:r>
            <a:endParaRPr sz="2150">
              <a:latin typeface="Calibri"/>
              <a:cs typeface="Calibri"/>
            </a:endParaRPr>
          </a:p>
          <a:p>
            <a:pPr marL="630555" marR="795655" indent="-190500">
              <a:lnSpc>
                <a:spcPts val="2480"/>
              </a:lnSpc>
              <a:spcBef>
                <a:spcPts val="670"/>
              </a:spcBef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Archive as per your process necessary ﬁles</a:t>
            </a:r>
            <a:r>
              <a:rPr sz="2150" spc="-5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and  information:</a:t>
            </a:r>
            <a:endParaRPr sz="2150">
              <a:latin typeface="Calibri"/>
              <a:cs typeface="Calibri"/>
            </a:endParaRPr>
          </a:p>
          <a:p>
            <a:pPr marL="1228725" marR="5080" indent="-299720">
              <a:lnSpc>
                <a:spcPct val="100400"/>
              </a:lnSpc>
              <a:spcBef>
                <a:spcPts val="425"/>
              </a:spcBef>
              <a:tabLst>
                <a:tab pos="1235710" algn="l"/>
              </a:tabLst>
            </a:pPr>
            <a:r>
              <a:rPr sz="2150" spc="-5" dirty="0">
                <a:latin typeface="Arial"/>
                <a:cs typeface="Arial"/>
              </a:rPr>
              <a:t>–		</a:t>
            </a:r>
            <a:r>
              <a:rPr sz="2150" spc="-5" dirty="0">
                <a:latin typeface="Calibri"/>
                <a:cs typeface="Calibri"/>
              </a:rPr>
              <a:t>Examples:  source code, symbols,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threat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models,  etc</a:t>
            </a:r>
            <a:endParaRPr sz="2150">
              <a:latin typeface="Calibri"/>
              <a:cs typeface="Calibri"/>
            </a:endParaRPr>
          </a:p>
          <a:p>
            <a:pPr marL="631825" indent="-19177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32460" algn="l"/>
              </a:tabLst>
            </a:pPr>
            <a:r>
              <a:rPr sz="2150" spc="-5" dirty="0">
                <a:latin typeface="Calibri"/>
                <a:cs typeface="Calibri"/>
              </a:rPr>
              <a:t>Complete ﬁnal</a:t>
            </a:r>
            <a:r>
              <a:rPr sz="2150" spc="-8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signoﬀs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63700" y="2490205"/>
            <a:ext cx="1552041" cy="7298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01626" y="2750410"/>
            <a:ext cx="429259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39719" y="2490205"/>
            <a:ext cx="1629359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07842" y="2750410"/>
            <a:ext cx="72517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3069" y="2490205"/>
            <a:ext cx="1629359" cy="729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44897" y="2750410"/>
            <a:ext cx="35941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6407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65423" y="2750410"/>
            <a:ext cx="82740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Implemen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99757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33896" y="2750410"/>
            <a:ext cx="59944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Veriﬁc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53094" y="2490205"/>
            <a:ext cx="1638261" cy="729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83019" y="2750410"/>
            <a:ext cx="40957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06444" y="2490205"/>
            <a:ext cx="1634655" cy="729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290618" y="2750410"/>
            <a:ext cx="5029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0710">
              <a:lnSpc>
                <a:spcPct val="100000"/>
              </a:lnSpc>
            </a:pPr>
            <a:r>
              <a:rPr sz="4250" b="0" spc="10" dirty="0">
                <a:latin typeface="Arial"/>
                <a:cs typeface="Arial"/>
              </a:rPr>
              <a:t>Practice </a:t>
            </a:r>
            <a:r>
              <a:rPr sz="4250" b="0" spc="15" dirty="0">
                <a:latin typeface="Arial"/>
                <a:cs typeface="Arial"/>
              </a:rPr>
              <a:t>16:</a:t>
            </a:r>
            <a:r>
              <a:rPr sz="4250" b="0" spc="-40" dirty="0">
                <a:latin typeface="Arial"/>
                <a:cs typeface="Arial"/>
              </a:rPr>
              <a:t> </a:t>
            </a:r>
            <a:r>
              <a:rPr sz="4250" b="0" spc="15" dirty="0">
                <a:latin typeface="Arial"/>
                <a:cs typeface="Arial"/>
              </a:rPr>
              <a:t>Release/Archive</a:t>
            </a:r>
            <a:endParaRPr sz="4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56079" y="5534431"/>
            <a:ext cx="2985020" cy="3101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98078" y="8396858"/>
            <a:ext cx="456501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7F7F7F"/>
                </a:solidFill>
                <a:latin typeface="Calibri"/>
                <a:cs typeface="Calibri"/>
                <a:hlinkClick r:id="rId16"/>
              </a:rPr>
              <a:t>http://lildaveslife.blogspot.com/2011_11_01_archive.html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5876" y="1672937"/>
            <a:ext cx="9480550" cy="129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50"/>
              </a:lnSpc>
              <a:tabLst>
                <a:tab pos="2983230" algn="l"/>
              </a:tabLst>
            </a:pPr>
            <a:r>
              <a:rPr sz="4700" b="0" spc="-10" dirty="0">
                <a:latin typeface="Calibri"/>
                <a:cs typeface="Calibri"/>
              </a:rPr>
              <a:t>Practice</a:t>
            </a:r>
            <a:r>
              <a:rPr sz="4700" b="0" spc="20" dirty="0">
                <a:latin typeface="Calibri"/>
                <a:cs typeface="Calibri"/>
              </a:rPr>
              <a:t> </a:t>
            </a:r>
            <a:r>
              <a:rPr sz="4700" b="0" spc="-5" dirty="0">
                <a:latin typeface="Calibri"/>
                <a:cs typeface="Calibri"/>
              </a:rPr>
              <a:t>17:	</a:t>
            </a:r>
            <a:r>
              <a:rPr sz="4700" b="0" dirty="0">
                <a:latin typeface="Calibri"/>
                <a:cs typeface="Calibri"/>
              </a:rPr>
              <a:t>Execute</a:t>
            </a:r>
            <a:r>
              <a:rPr sz="4700" b="0" spc="-35" dirty="0">
                <a:latin typeface="Calibri"/>
                <a:cs typeface="Calibri"/>
              </a:rPr>
              <a:t> </a:t>
            </a:r>
            <a:r>
              <a:rPr sz="4700" b="0" dirty="0">
                <a:latin typeface="Calibri"/>
                <a:cs typeface="Calibri"/>
              </a:rPr>
              <a:t>Incident</a:t>
            </a:r>
            <a:r>
              <a:rPr sz="4700" b="0" spc="-35" dirty="0">
                <a:latin typeface="Calibri"/>
                <a:cs typeface="Calibri"/>
              </a:rPr>
              <a:t> </a:t>
            </a:r>
            <a:r>
              <a:rPr sz="4700" b="0" spc="-5" dirty="0">
                <a:latin typeface="Calibri"/>
                <a:cs typeface="Calibri"/>
              </a:rPr>
              <a:t>Response </a:t>
            </a:r>
            <a:r>
              <a:rPr sz="4700" b="0" dirty="0">
                <a:latin typeface="Calibri"/>
                <a:cs typeface="Calibri"/>
              </a:rPr>
              <a:t> Plan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17378" y="3839696"/>
            <a:ext cx="859416" cy="878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88993" y="3877132"/>
            <a:ext cx="716178" cy="74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88994" y="3877134"/>
            <a:ext cx="716280" cy="747395"/>
          </a:xfrm>
          <a:custGeom>
            <a:avLst/>
            <a:gdLst/>
            <a:ahLst/>
            <a:cxnLst/>
            <a:rect l="l" t="t" r="r" b="b"/>
            <a:pathLst>
              <a:path w="716279" h="747395">
                <a:moveTo>
                  <a:pt x="0" y="358101"/>
                </a:moveTo>
                <a:lnTo>
                  <a:pt x="179044" y="358101"/>
                </a:lnTo>
                <a:lnTo>
                  <a:pt x="179044" y="746897"/>
                </a:lnTo>
                <a:lnTo>
                  <a:pt x="537135" y="746897"/>
                </a:lnTo>
                <a:lnTo>
                  <a:pt x="537135" y="358101"/>
                </a:lnTo>
                <a:lnTo>
                  <a:pt x="716180" y="358101"/>
                </a:lnTo>
                <a:lnTo>
                  <a:pt x="358089" y="0"/>
                </a:lnTo>
                <a:lnTo>
                  <a:pt x="0" y="358101"/>
                </a:lnTo>
                <a:close/>
              </a:path>
            </a:pathLst>
          </a:custGeom>
          <a:ln w="11190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0972" y="4239662"/>
            <a:ext cx="7376795" cy="354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“Plan the work, work the</a:t>
            </a:r>
            <a:r>
              <a:rPr sz="2100" spc="-65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plan…”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“Plans are nothing; planning is</a:t>
            </a:r>
            <a:r>
              <a:rPr sz="2100" spc="-6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everything.”</a:t>
            </a:r>
            <a:endParaRPr sz="21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65"/>
              </a:spcBef>
            </a:pPr>
            <a:r>
              <a:rPr sz="2100" u="heavy" spc="5" dirty="0">
                <a:solidFill>
                  <a:srgbClr val="0000FF"/>
                </a:solidFill>
                <a:latin typeface="Calibri"/>
                <a:cs typeface="Calibri"/>
              </a:rPr>
              <a:t>Dwight D.</a:t>
            </a:r>
            <a:r>
              <a:rPr sz="2100" u="heavy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u="heavy" spc="5" dirty="0">
                <a:solidFill>
                  <a:srgbClr val="0000FF"/>
                </a:solidFill>
                <a:latin typeface="Calibri"/>
                <a:cs typeface="Calibri"/>
              </a:rPr>
              <a:t>Eisenhower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100" spc="5" dirty="0">
                <a:latin typeface="Calibri"/>
                <a:cs typeface="Calibri"/>
              </a:rPr>
              <a:t>”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No battle plan survives contact with the</a:t>
            </a:r>
            <a:r>
              <a:rPr sz="2100" spc="-5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F81BD"/>
                </a:solidFill>
                <a:latin typeface="Arial"/>
                <a:cs typeface="Arial"/>
              </a:rPr>
              <a:t>enemy”</a:t>
            </a:r>
            <a:endParaRPr sz="21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65"/>
              </a:spcBef>
            </a:pPr>
            <a:r>
              <a:rPr sz="2100" u="heavy" dirty="0">
                <a:solidFill>
                  <a:srgbClr val="0000FF"/>
                </a:solidFill>
                <a:latin typeface="Calibri"/>
                <a:cs typeface="Calibri"/>
              </a:rPr>
              <a:t>Colin</a:t>
            </a:r>
            <a:r>
              <a:rPr sz="2100" u="heavy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u="heavy" dirty="0">
                <a:solidFill>
                  <a:srgbClr val="0000FF"/>
                </a:solidFill>
                <a:latin typeface="Calibri"/>
                <a:cs typeface="Calibri"/>
              </a:rPr>
              <a:t>Powell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L="351155" indent="-208915">
              <a:lnSpc>
                <a:spcPct val="100000"/>
              </a:lnSpc>
              <a:buFont typeface="Arial"/>
              <a:buChar char="•"/>
              <a:tabLst>
                <a:tab pos="353060" algn="l"/>
              </a:tabLst>
            </a:pPr>
            <a:r>
              <a:rPr sz="2350" dirty="0">
                <a:latin typeface="Calibri"/>
                <a:cs typeface="Calibri"/>
              </a:rPr>
              <a:t>Alas, </a:t>
            </a:r>
            <a:r>
              <a:rPr sz="2350" spc="-5" dirty="0">
                <a:latin typeface="Calibri"/>
                <a:cs typeface="Calibri"/>
              </a:rPr>
              <a:t>some vulnerabilities </a:t>
            </a:r>
            <a:r>
              <a:rPr sz="2350" dirty="0">
                <a:latin typeface="Calibri"/>
                <a:cs typeface="Calibri"/>
              </a:rPr>
              <a:t>may be </a:t>
            </a:r>
            <a:r>
              <a:rPr sz="2350" spc="-5" dirty="0">
                <a:latin typeface="Calibri"/>
                <a:cs typeface="Calibri"/>
              </a:rPr>
              <a:t>discovered </a:t>
            </a:r>
            <a:r>
              <a:rPr sz="2350" spc="-15" dirty="0">
                <a:latin typeface="Calibri"/>
                <a:cs typeface="Calibri"/>
              </a:rPr>
              <a:t>after</a:t>
            </a:r>
            <a:r>
              <a:rPr sz="2350" spc="4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release</a:t>
            </a:r>
            <a:endParaRPr sz="2350">
              <a:latin typeface="Calibri"/>
              <a:cs typeface="Calibri"/>
            </a:endParaRPr>
          </a:p>
          <a:p>
            <a:pPr marL="351155" marR="309245" indent="-208915">
              <a:lnSpc>
                <a:spcPts val="2730"/>
              </a:lnSpc>
              <a:spcBef>
                <a:spcPts val="730"/>
              </a:spcBef>
              <a:buFont typeface="Arial"/>
              <a:buChar char="•"/>
              <a:tabLst>
                <a:tab pos="353060" algn="l"/>
              </a:tabLst>
            </a:pPr>
            <a:r>
              <a:rPr sz="2350" dirty="0">
                <a:latin typeface="Calibri"/>
                <a:cs typeface="Calibri"/>
              </a:rPr>
              <a:t>Get ready to execute </a:t>
            </a:r>
            <a:r>
              <a:rPr sz="2350" spc="-5" dirty="0">
                <a:latin typeface="Calibri"/>
                <a:cs typeface="Calibri"/>
              </a:rPr>
              <a:t>on response tasks outlined </a:t>
            </a:r>
            <a:r>
              <a:rPr sz="2350" dirty="0">
                <a:latin typeface="Calibri"/>
                <a:cs typeface="Calibri"/>
              </a:rPr>
              <a:t>during  Security </a:t>
            </a:r>
            <a:r>
              <a:rPr sz="2350" spc="-5" dirty="0">
                <a:latin typeface="Calibri"/>
                <a:cs typeface="Calibri"/>
              </a:rPr>
              <a:t>Response</a:t>
            </a:r>
            <a:r>
              <a:rPr sz="2350" spc="-7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Planning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7600" y="3097444"/>
            <a:ext cx="1579877" cy="8008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87805" y="3387908"/>
            <a:ext cx="4679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94724" y="3097444"/>
            <a:ext cx="1787194" cy="8008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10866" y="3387908"/>
            <a:ext cx="79311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79176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6827" y="3387908"/>
            <a:ext cx="3917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63616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25908" y="3387908"/>
            <a:ext cx="90487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8068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36618" y="3387908"/>
            <a:ext cx="65468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Veriﬁcation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32520" y="3097444"/>
            <a:ext cx="1796961" cy="8008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26128" y="3387908"/>
            <a:ext cx="447040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16960" y="3097444"/>
            <a:ext cx="1778139" cy="8008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60406" y="3387908"/>
            <a:ext cx="54927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7515">
              <a:lnSpc>
                <a:spcPct val="100000"/>
              </a:lnSpc>
            </a:pPr>
            <a:r>
              <a:rPr sz="4450" b="0" spc="-5" dirty="0">
                <a:latin typeface="Calibri"/>
                <a:cs typeface="Calibri"/>
              </a:rPr>
              <a:t>Agenda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46770" y="2517329"/>
            <a:ext cx="8068945" cy="5874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000">
              <a:lnSpc>
                <a:spcPts val="3779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spc="-5" dirty="0">
                <a:latin typeface="Calibri"/>
                <a:cs typeface="Calibri"/>
              </a:rPr>
              <a:t>Introduction </a:t>
            </a:r>
            <a:r>
              <a:rPr sz="3550" dirty="0">
                <a:latin typeface="Calibri"/>
                <a:cs typeface="Calibri"/>
              </a:rPr>
              <a:t>to the Security Development  Lifecycle</a:t>
            </a:r>
            <a:r>
              <a:rPr sz="3550" spc="-90" dirty="0">
                <a:latin typeface="Calibri"/>
                <a:cs typeface="Calibri"/>
              </a:rPr>
              <a:t> </a:t>
            </a:r>
            <a:r>
              <a:rPr sz="3550" spc="-5" dirty="0">
                <a:latin typeface="Calibri"/>
                <a:cs typeface="Calibri"/>
              </a:rPr>
              <a:t>(SDL)</a:t>
            </a:r>
            <a:endParaRPr sz="35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dirty="0">
                <a:latin typeface="Calibri"/>
                <a:cs typeface="Calibri"/>
              </a:rPr>
              <a:t>SDL Phases and</a:t>
            </a:r>
            <a:r>
              <a:rPr sz="3550" spc="-45" dirty="0">
                <a:latin typeface="Calibri"/>
                <a:cs typeface="Calibri"/>
              </a:rPr>
              <a:t> </a:t>
            </a:r>
            <a:r>
              <a:rPr sz="3550" spc="-5" dirty="0">
                <a:latin typeface="Calibri"/>
                <a:cs typeface="Calibri"/>
              </a:rPr>
              <a:t>Practices</a:t>
            </a:r>
            <a:endParaRPr sz="35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Training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Requirements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Design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Implementation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dirty="0">
                <a:latin typeface="Calibri"/>
                <a:cs typeface="Calibri"/>
              </a:rPr>
              <a:t>Veriﬁcation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Release</a:t>
            </a:r>
            <a:endParaRPr sz="2650">
              <a:latin typeface="Calibri"/>
              <a:cs typeface="Calibri"/>
            </a:endParaRPr>
          </a:p>
          <a:p>
            <a:pPr marL="838200" lvl="1" indent="-317500">
              <a:lnSpc>
                <a:spcPct val="100000"/>
              </a:lnSpc>
              <a:spcBef>
                <a:spcPts val="375"/>
              </a:spcBef>
              <a:buFont typeface="Arial"/>
              <a:buChar char="–"/>
              <a:tabLst>
                <a:tab pos="838200" algn="l"/>
              </a:tabLst>
            </a:pPr>
            <a:r>
              <a:rPr sz="2650" spc="5" dirty="0">
                <a:latin typeface="Calibri"/>
                <a:cs typeface="Calibri"/>
              </a:rPr>
              <a:t>Response</a:t>
            </a:r>
            <a:endParaRPr sz="26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84"/>
              </a:spcBef>
              <a:buClr>
                <a:srgbClr val="376092"/>
              </a:buClr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spc="-5" dirty="0">
                <a:solidFill>
                  <a:srgbClr val="4675A3"/>
                </a:solidFill>
                <a:latin typeface="Calibri"/>
                <a:cs typeface="Calibri"/>
              </a:rPr>
              <a:t>SDL</a:t>
            </a:r>
            <a:r>
              <a:rPr sz="3550" spc="-85" dirty="0">
                <a:solidFill>
                  <a:srgbClr val="4675A3"/>
                </a:solidFill>
                <a:latin typeface="Calibri"/>
                <a:cs typeface="Calibri"/>
              </a:rPr>
              <a:t> </a:t>
            </a:r>
            <a:r>
              <a:rPr sz="3550" dirty="0">
                <a:solidFill>
                  <a:srgbClr val="4675A3"/>
                </a:solidFill>
                <a:latin typeface="Calibri"/>
                <a:cs typeface="Calibri"/>
              </a:rPr>
              <a:t>Agile</a:t>
            </a:r>
            <a:endParaRPr sz="35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3550" dirty="0">
                <a:latin typeface="Calibri"/>
                <a:cs typeface="Calibri"/>
              </a:rPr>
              <a:t>Summary</a:t>
            </a:r>
            <a:endParaRPr sz="3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90890" y="8342265"/>
            <a:ext cx="1974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6303" y="1878693"/>
            <a:ext cx="620966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38935" algn="l"/>
              </a:tabLst>
            </a:pPr>
            <a:r>
              <a:rPr sz="4700" spc="-5" dirty="0">
                <a:latin typeface="Calibri"/>
                <a:cs typeface="Calibri"/>
              </a:rPr>
              <a:t>Agile:	One </a:t>
            </a:r>
            <a:r>
              <a:rPr sz="4700" spc="-15" dirty="0">
                <a:latin typeface="Calibri"/>
                <a:cs typeface="Calibri"/>
              </a:rPr>
              <a:t>time</a:t>
            </a:r>
            <a:r>
              <a:rPr sz="4700" spc="-25" dirty="0">
                <a:latin typeface="Calibri"/>
                <a:cs typeface="Calibri"/>
              </a:rPr>
              <a:t> </a:t>
            </a:r>
            <a:r>
              <a:rPr sz="4700" spc="-10" dirty="0">
                <a:latin typeface="Calibri"/>
                <a:cs typeface="Calibri"/>
              </a:rPr>
              <a:t>practices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7334" y="6008188"/>
            <a:ext cx="9063990" cy="170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290" marR="5080" indent="-402590">
              <a:lnSpc>
                <a:spcPts val="4460"/>
              </a:lnSpc>
              <a:buFont typeface="Arial"/>
              <a:buChar char="•"/>
              <a:tabLst>
                <a:tab pos="415290" algn="l"/>
                <a:tab pos="415925" algn="l"/>
              </a:tabLst>
            </a:pPr>
            <a:r>
              <a:rPr sz="3750" dirty="0">
                <a:latin typeface="Calibri"/>
                <a:cs typeface="Calibri"/>
              </a:rPr>
              <a:t>Foundational security </a:t>
            </a:r>
            <a:r>
              <a:rPr sz="3750" spc="-5" dirty="0">
                <a:latin typeface="Calibri"/>
                <a:cs typeface="Calibri"/>
              </a:rPr>
              <a:t>practices </a:t>
            </a:r>
            <a:r>
              <a:rPr sz="3750" dirty="0">
                <a:latin typeface="Calibri"/>
                <a:cs typeface="Calibri"/>
              </a:rPr>
              <a:t>that must be  established once at the start of every </a:t>
            </a:r>
            <a:r>
              <a:rPr sz="3750" spc="5" dirty="0">
                <a:latin typeface="Calibri"/>
                <a:cs typeface="Calibri"/>
              </a:rPr>
              <a:t>new  </a:t>
            </a:r>
            <a:r>
              <a:rPr sz="3750" dirty="0">
                <a:latin typeface="Calibri"/>
                <a:cs typeface="Calibri"/>
              </a:rPr>
              <a:t>Agile</a:t>
            </a:r>
            <a:r>
              <a:rPr sz="3750" spc="-65" dirty="0">
                <a:latin typeface="Calibri"/>
                <a:cs typeface="Calibri"/>
              </a:rPr>
              <a:t> </a:t>
            </a:r>
            <a:r>
              <a:rPr sz="3750" dirty="0">
                <a:latin typeface="Calibri"/>
                <a:cs typeface="Calibri"/>
              </a:rPr>
              <a:t>project.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2709252"/>
            <a:ext cx="10693400" cy="2606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9456" y="2283002"/>
            <a:ext cx="523494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28445" algn="l"/>
              </a:tabLst>
            </a:pPr>
            <a:r>
              <a:rPr sz="4350" b="0" spc="10" dirty="0">
                <a:latin typeface="Calibri"/>
                <a:cs typeface="Calibri"/>
              </a:rPr>
              <a:t>Agile:	Bucket</a:t>
            </a:r>
            <a:r>
              <a:rPr sz="4350" b="0" spc="-65" dirty="0">
                <a:latin typeface="Calibri"/>
                <a:cs typeface="Calibri"/>
              </a:rPr>
              <a:t> </a:t>
            </a:r>
            <a:r>
              <a:rPr sz="4350" b="0" spc="5" dirty="0">
                <a:latin typeface="Calibri"/>
                <a:cs typeface="Calibri"/>
              </a:rPr>
              <a:t>Practices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6381" y="6375989"/>
            <a:ext cx="7898765" cy="2153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985" marR="5080" indent="-375285">
              <a:lnSpc>
                <a:spcPct val="99900"/>
              </a:lnSpc>
              <a:buFont typeface="Arial"/>
              <a:buChar char="•"/>
              <a:tabLst>
                <a:tab pos="387985" algn="l"/>
                <a:tab pos="388620" algn="l"/>
              </a:tabLst>
            </a:pPr>
            <a:r>
              <a:rPr sz="3500" spc="-5" dirty="0">
                <a:latin typeface="Calibri"/>
                <a:cs typeface="Calibri"/>
              </a:rPr>
              <a:t>Important </a:t>
            </a:r>
            <a:r>
              <a:rPr sz="3500" dirty="0">
                <a:latin typeface="Calibri"/>
                <a:cs typeface="Calibri"/>
              </a:rPr>
              <a:t>security </a:t>
            </a:r>
            <a:r>
              <a:rPr sz="3500" spc="-5" dirty="0">
                <a:latin typeface="Calibri"/>
                <a:cs typeface="Calibri"/>
              </a:rPr>
              <a:t>practices </a:t>
            </a:r>
            <a:r>
              <a:rPr sz="3500" dirty="0">
                <a:latin typeface="Calibri"/>
                <a:cs typeface="Calibri"/>
              </a:rPr>
              <a:t>that must be  completed </a:t>
            </a:r>
            <a:r>
              <a:rPr sz="3500" spc="-5" dirty="0">
                <a:latin typeface="Calibri"/>
                <a:cs typeface="Calibri"/>
              </a:rPr>
              <a:t>on </a:t>
            </a:r>
            <a:r>
              <a:rPr sz="3500" dirty="0">
                <a:latin typeface="Calibri"/>
                <a:cs typeface="Calibri"/>
              </a:rPr>
              <a:t>a regular basis but can be  spread </a:t>
            </a:r>
            <a:r>
              <a:rPr sz="3500" spc="-5" dirty="0">
                <a:latin typeface="Calibri"/>
                <a:cs typeface="Calibri"/>
              </a:rPr>
              <a:t>across multiple </a:t>
            </a:r>
            <a:r>
              <a:rPr sz="3500" dirty="0">
                <a:latin typeface="Calibri"/>
                <a:cs typeface="Calibri"/>
              </a:rPr>
              <a:t>sprints during the  project</a:t>
            </a:r>
            <a:r>
              <a:rPr sz="3500" spc="-8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lifetime.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25600" y="3071799"/>
            <a:ext cx="9969500" cy="2403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28942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5" dirty="0">
                <a:latin typeface="Arial"/>
                <a:cs typeface="Arial"/>
              </a:rPr>
              <a:t>chain of</a:t>
            </a:r>
            <a:r>
              <a:rPr sz="3800" i="1" spc="-60" dirty="0">
                <a:latin typeface="Arial"/>
                <a:cs typeface="Arial"/>
              </a:rPr>
              <a:t> </a:t>
            </a:r>
            <a:r>
              <a:rPr sz="3800" i="1" spc="-5" dirty="0">
                <a:latin typeface="Arial"/>
                <a:cs typeface="Arial"/>
              </a:rPr>
              <a:t>command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7916" y="2044661"/>
            <a:ext cx="9762934" cy="63711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97340" y="8716271"/>
            <a:ext cx="173482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  <a:hlinkClick r:id="rId11"/>
              </a:rPr>
              <a:t>http://xkcd.com/898/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14071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100" y="1752600"/>
            <a:ext cx="10629900" cy="7569200"/>
          </a:xfrm>
          <a:custGeom>
            <a:avLst/>
            <a:gdLst/>
            <a:ahLst/>
            <a:cxnLst/>
            <a:rect l="l" t="t" r="r" b="b"/>
            <a:pathLst>
              <a:path w="10629900" h="7569200">
                <a:moveTo>
                  <a:pt x="0" y="0"/>
                </a:moveTo>
                <a:lnTo>
                  <a:pt x="10629900" y="0"/>
                </a:lnTo>
                <a:lnTo>
                  <a:pt x="10629900" y="7569200"/>
                </a:lnTo>
                <a:lnTo>
                  <a:pt x="0" y="756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26223" y="1930491"/>
            <a:ext cx="6985000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53539" algn="l"/>
              </a:tabLst>
            </a:pPr>
            <a:r>
              <a:rPr sz="4700" spc="15" dirty="0">
                <a:latin typeface="Calibri"/>
                <a:cs typeface="Calibri"/>
              </a:rPr>
              <a:t>Agile:	</a:t>
            </a:r>
            <a:r>
              <a:rPr sz="4700" spc="-30" dirty="0">
                <a:latin typeface="Calibri"/>
                <a:cs typeface="Calibri"/>
              </a:rPr>
              <a:t>Every</a:t>
            </a:r>
            <a:r>
              <a:rPr lang="en-GB" sz="4700" spc="-30" dirty="0">
                <a:latin typeface="Calibri"/>
                <a:cs typeface="Calibri"/>
              </a:rPr>
              <a:t>-</a:t>
            </a:r>
            <a:r>
              <a:rPr sz="4700" spc="-30" dirty="0">
                <a:latin typeface="Calibri"/>
                <a:cs typeface="Calibri"/>
              </a:rPr>
              <a:t>Sprint</a:t>
            </a:r>
            <a:r>
              <a:rPr sz="4700" spc="-65" dirty="0">
                <a:latin typeface="Calibri"/>
                <a:cs typeface="Calibri"/>
              </a:rPr>
              <a:t> </a:t>
            </a:r>
            <a:r>
              <a:rPr sz="4700" spc="10" dirty="0">
                <a:latin typeface="Calibri"/>
                <a:cs typeface="Calibri"/>
              </a:rPr>
              <a:t>Practices</a:t>
            </a:r>
            <a:endParaRPr sz="4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3491" y="6487355"/>
            <a:ext cx="8602345" cy="1148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marR="5080" indent="-406400">
              <a:lnSpc>
                <a:spcPts val="4500"/>
              </a:lnSpc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3800" spc="-10" dirty="0">
                <a:latin typeface="Calibri"/>
                <a:cs typeface="Calibri"/>
              </a:rPr>
              <a:t>Essential </a:t>
            </a:r>
            <a:r>
              <a:rPr sz="3800" spc="-5" dirty="0">
                <a:latin typeface="Calibri"/>
                <a:cs typeface="Calibri"/>
              </a:rPr>
              <a:t>security </a:t>
            </a:r>
            <a:r>
              <a:rPr sz="3800" spc="-10" dirty="0">
                <a:latin typeface="Calibri"/>
                <a:cs typeface="Calibri"/>
              </a:rPr>
              <a:t>practices </a:t>
            </a:r>
            <a:r>
              <a:rPr sz="3800" spc="-5" dirty="0">
                <a:latin typeface="Calibri"/>
                <a:cs typeface="Calibri"/>
              </a:rPr>
              <a:t>that should be  </a:t>
            </a:r>
            <a:r>
              <a:rPr sz="3800" spc="-10" dirty="0">
                <a:latin typeface="Calibri"/>
                <a:cs typeface="Calibri"/>
              </a:rPr>
              <a:t>performed </a:t>
            </a:r>
            <a:r>
              <a:rPr sz="3800" spc="-5" dirty="0">
                <a:latin typeface="Calibri"/>
                <a:cs typeface="Calibri"/>
              </a:rPr>
              <a:t>in every</a:t>
            </a:r>
            <a:r>
              <a:rPr sz="3800" spc="-35" dirty="0">
                <a:latin typeface="Calibri"/>
                <a:cs typeface="Calibri"/>
              </a:rPr>
              <a:t> </a:t>
            </a:r>
            <a:r>
              <a:rPr sz="3800" spc="-5" dirty="0">
                <a:latin typeface="Calibri"/>
                <a:cs typeface="Calibri"/>
              </a:rPr>
              <a:t>sprint.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1100" y="3158172"/>
            <a:ext cx="10629900" cy="266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5300" y="8240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21683" y="8377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0100" y="2730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0836" y="8247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16392" y="8402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9174" rIns="0" bIns="0" rtlCol="0">
            <a:spAutoFit/>
          </a:bodyPr>
          <a:lstStyle/>
          <a:p>
            <a:pPr marL="988060">
              <a:lnSpc>
                <a:spcPct val="100000"/>
              </a:lnSpc>
            </a:pPr>
            <a:r>
              <a:rPr sz="3400" spc="-5" dirty="0"/>
              <a:t>Enterprise </a:t>
            </a:r>
            <a:r>
              <a:rPr sz="3400" spc="-10" dirty="0"/>
              <a:t>Software </a:t>
            </a:r>
            <a:r>
              <a:rPr sz="3400" spc="-5" dirty="0"/>
              <a:t>Security</a:t>
            </a:r>
            <a:r>
              <a:rPr sz="3400" spc="50" dirty="0"/>
              <a:t> </a:t>
            </a:r>
            <a:r>
              <a:rPr sz="3400" spc="-5" dirty="0"/>
              <a:t>Framework</a:t>
            </a:r>
            <a:endParaRPr sz="3400"/>
          </a:p>
        </p:txBody>
      </p:sp>
      <p:sp>
        <p:nvSpPr>
          <p:cNvPr id="16" name="object 16"/>
          <p:cNvSpPr/>
          <p:nvPr/>
        </p:nvSpPr>
        <p:spPr>
          <a:xfrm>
            <a:off x="2075535" y="2826486"/>
            <a:ext cx="8610574" cy="464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97308" y="7661581"/>
            <a:ext cx="853694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Steven, </a:t>
            </a:r>
            <a:r>
              <a:rPr sz="1200" dirty="0">
                <a:latin typeface="Arial"/>
                <a:cs typeface="Arial"/>
              </a:rPr>
              <a:t>John. </a:t>
            </a:r>
            <a:r>
              <a:rPr sz="1200" spc="-5" dirty="0">
                <a:latin typeface="Arial"/>
                <a:cs typeface="Arial"/>
              </a:rPr>
              <a:t>“Adopting </a:t>
            </a:r>
            <a:r>
              <a:rPr sz="1200" dirty="0">
                <a:latin typeface="Arial"/>
                <a:cs typeface="Arial"/>
              </a:rPr>
              <a:t>an </a:t>
            </a:r>
            <a:r>
              <a:rPr sz="1200" spc="-5" dirty="0">
                <a:latin typeface="Arial"/>
                <a:cs typeface="Arial"/>
              </a:rPr>
              <a:t>Enterprise Software Security Framework.” </a:t>
            </a:r>
            <a:r>
              <a:rPr sz="1200" i="1" dirty="0">
                <a:latin typeface="Arial"/>
                <a:cs typeface="Arial"/>
              </a:rPr>
              <a:t>IEEE </a:t>
            </a:r>
            <a:r>
              <a:rPr sz="1200" i="1" spc="-5" dirty="0">
                <a:latin typeface="Arial"/>
                <a:cs typeface="Arial"/>
              </a:rPr>
              <a:t>Security </a:t>
            </a:r>
            <a:r>
              <a:rPr sz="1200" i="1" dirty="0">
                <a:latin typeface="Arial"/>
                <a:cs typeface="Arial"/>
              </a:rPr>
              <a:t>&amp; </a:t>
            </a:r>
            <a:r>
              <a:rPr sz="1200" i="1" spc="-5" dirty="0">
                <a:latin typeface="Arial"/>
                <a:cs typeface="Arial"/>
              </a:rPr>
              <a:t>Privacy </a:t>
            </a:r>
            <a:r>
              <a:rPr sz="1200" i="1" dirty="0"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 2 </a:t>
            </a:r>
            <a:r>
              <a:rPr sz="1200" spc="-5" dirty="0">
                <a:latin typeface="Arial"/>
                <a:cs typeface="Arial"/>
              </a:rPr>
              <a:t>(March/April 2006): 84–87.  https://buildsecurityin.us-cert.gov/daisy/bsi/resources/published/series/bsi-ieee/568.html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5300" y="8494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21683" y="8631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0100" y="2984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0836" y="8501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16392" y="8656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762" rIns="0" bIns="0" rtlCol="0">
            <a:spAutoFit/>
          </a:bodyPr>
          <a:lstStyle/>
          <a:p>
            <a:pPr marL="899160">
              <a:lnSpc>
                <a:spcPct val="100000"/>
              </a:lnSpc>
            </a:pPr>
            <a:r>
              <a:rPr sz="3200" spc="-5" dirty="0"/>
              <a:t>Assurent Software Security</a:t>
            </a:r>
            <a:r>
              <a:rPr sz="3200" spc="-90" dirty="0"/>
              <a:t> </a:t>
            </a:r>
            <a:r>
              <a:rPr sz="3200" spc="-5" dirty="0"/>
              <a:t>Lifecycle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2133833" y="8201904"/>
            <a:ext cx="33172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  <a:hlinkClick r:id="rId10"/>
              </a:rPr>
              <a:t>http://www.assurent.com/index.php?id=59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08529" y="3235629"/>
            <a:ext cx="7467561" cy="45783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517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0936" y="8285164"/>
            <a:ext cx="4039628" cy="36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464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258" rIns="0" bIns="0" rtlCol="0">
            <a:spAutoFit/>
          </a:bodyPr>
          <a:lstStyle/>
          <a:p>
            <a:pPr marL="837565">
              <a:lnSpc>
                <a:spcPct val="100000"/>
              </a:lnSpc>
            </a:pPr>
            <a:r>
              <a:rPr sz="3200" spc="-5" dirty="0"/>
              <a:t>Assess Security Risk Across </a:t>
            </a:r>
            <a:r>
              <a:rPr sz="3200" dirty="0"/>
              <a:t>the</a:t>
            </a:r>
            <a:r>
              <a:rPr sz="3200" spc="-130" dirty="0"/>
              <a:t> </a:t>
            </a:r>
            <a:r>
              <a:rPr sz="3200" dirty="0"/>
              <a:t>SDLC</a:t>
            </a:r>
          </a:p>
        </p:txBody>
      </p:sp>
      <p:sp>
        <p:nvSpPr>
          <p:cNvPr id="8" name="object 8"/>
          <p:cNvSpPr/>
          <p:nvPr/>
        </p:nvSpPr>
        <p:spPr>
          <a:xfrm>
            <a:off x="2149017" y="5528665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>
                <a:moveTo>
                  <a:pt x="0" y="0"/>
                </a:moveTo>
                <a:lnTo>
                  <a:pt x="7199871" y="0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1739" y="547151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900" y="4491"/>
                </a:lnTo>
                <a:lnTo>
                  <a:pt x="16735" y="16740"/>
                </a:lnTo>
                <a:lnTo>
                  <a:pt x="4489" y="34906"/>
                </a:lnTo>
                <a:lnTo>
                  <a:pt x="0" y="57150"/>
                </a:lnTo>
                <a:lnTo>
                  <a:pt x="4491" y="79393"/>
                </a:lnTo>
                <a:lnTo>
                  <a:pt x="16740" y="97559"/>
                </a:lnTo>
                <a:lnTo>
                  <a:pt x="34906" y="109808"/>
                </a:lnTo>
                <a:lnTo>
                  <a:pt x="57150" y="114300"/>
                </a:lnTo>
                <a:lnTo>
                  <a:pt x="79399" y="109801"/>
                </a:lnTo>
                <a:lnTo>
                  <a:pt x="97564" y="97548"/>
                </a:lnTo>
                <a:lnTo>
                  <a:pt x="109810" y="79381"/>
                </a:lnTo>
                <a:lnTo>
                  <a:pt x="114300" y="57137"/>
                </a:lnTo>
                <a:lnTo>
                  <a:pt x="109808" y="34893"/>
                </a:lnTo>
                <a:lnTo>
                  <a:pt x="97559" y="16729"/>
                </a:lnTo>
                <a:lnTo>
                  <a:pt x="79393" y="4484"/>
                </a:lnTo>
                <a:lnTo>
                  <a:pt x="5715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1867" y="547151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906" y="4491"/>
                </a:lnTo>
                <a:lnTo>
                  <a:pt x="16740" y="16740"/>
                </a:lnTo>
                <a:lnTo>
                  <a:pt x="4491" y="34906"/>
                </a:lnTo>
                <a:lnTo>
                  <a:pt x="0" y="57150"/>
                </a:lnTo>
                <a:lnTo>
                  <a:pt x="4491" y="79393"/>
                </a:lnTo>
                <a:lnTo>
                  <a:pt x="16740" y="97559"/>
                </a:lnTo>
                <a:lnTo>
                  <a:pt x="34906" y="109808"/>
                </a:lnTo>
                <a:lnTo>
                  <a:pt x="57150" y="114300"/>
                </a:lnTo>
                <a:lnTo>
                  <a:pt x="79393" y="109808"/>
                </a:lnTo>
                <a:lnTo>
                  <a:pt x="97559" y="97559"/>
                </a:lnTo>
                <a:lnTo>
                  <a:pt x="109808" y="79393"/>
                </a:lnTo>
                <a:lnTo>
                  <a:pt x="114300" y="57150"/>
                </a:lnTo>
                <a:lnTo>
                  <a:pt x="109808" y="34906"/>
                </a:lnTo>
                <a:lnTo>
                  <a:pt x="97559" y="16740"/>
                </a:lnTo>
                <a:lnTo>
                  <a:pt x="79393" y="4491"/>
                </a:lnTo>
                <a:lnTo>
                  <a:pt x="5715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7932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2924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09693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1457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40017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7506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6773" y="5350624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0"/>
                </a:moveTo>
                <a:lnTo>
                  <a:pt x="0" y="356082"/>
                </a:lnTo>
              </a:path>
            </a:pathLst>
          </a:custGeom>
          <a:ln w="381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3107" y="5729528"/>
            <a:ext cx="7372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on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ept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1829" y="5729528"/>
            <a:ext cx="12084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58067" y="5729528"/>
            <a:ext cx="4552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bu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ld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1365" y="5729528"/>
            <a:ext cx="97281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integration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90567" y="5729528"/>
            <a:ext cx="87121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operation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40170" y="5088623"/>
            <a:ext cx="4305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RF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12716" y="5088623"/>
            <a:ext cx="6242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de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si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gn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7348" y="5088623"/>
            <a:ext cx="6242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te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333399"/>
                </a:solidFill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09280" y="5088623"/>
            <a:ext cx="10648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99"/>
                </a:solidFill>
                <a:latin typeface="Arial"/>
                <a:cs typeface="Arial"/>
              </a:rPr>
              <a:t>acceptance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24025" y="4916208"/>
            <a:ext cx="1252220" cy="1248410"/>
          </a:xfrm>
          <a:custGeom>
            <a:avLst/>
            <a:gdLst/>
            <a:ahLst/>
            <a:cxnLst/>
            <a:rect l="l" t="t" r="r" b="b"/>
            <a:pathLst>
              <a:path w="1252220" h="1248410">
                <a:moveTo>
                  <a:pt x="0" y="0"/>
                </a:moveTo>
                <a:lnTo>
                  <a:pt x="1251762" y="0"/>
                </a:lnTo>
                <a:lnTo>
                  <a:pt x="1251762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59709" y="4914430"/>
            <a:ext cx="4571365" cy="1248410"/>
          </a:xfrm>
          <a:custGeom>
            <a:avLst/>
            <a:gdLst/>
            <a:ahLst/>
            <a:cxnLst/>
            <a:rect l="l" t="t" r="r" b="b"/>
            <a:pathLst>
              <a:path w="4571365" h="1248410">
                <a:moveTo>
                  <a:pt x="0" y="0"/>
                </a:moveTo>
                <a:lnTo>
                  <a:pt x="4571352" y="0"/>
                </a:lnTo>
                <a:lnTo>
                  <a:pt x="4571352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32839" y="4912652"/>
            <a:ext cx="2221865" cy="1248410"/>
          </a:xfrm>
          <a:custGeom>
            <a:avLst/>
            <a:gdLst/>
            <a:ahLst/>
            <a:cxnLst/>
            <a:rect l="l" t="t" r="r" b="b"/>
            <a:pathLst>
              <a:path w="2221865" h="1248410">
                <a:moveTo>
                  <a:pt x="0" y="0"/>
                </a:moveTo>
                <a:lnTo>
                  <a:pt x="2221395" y="0"/>
                </a:lnTo>
                <a:lnTo>
                  <a:pt x="2221395" y="1248054"/>
                </a:lnTo>
                <a:lnTo>
                  <a:pt x="0" y="12480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72037" y="3930903"/>
            <a:ext cx="11277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Ac</a:t>
            </a:r>
            <a:r>
              <a:rPr sz="1800" spc="-10" dirty="0">
                <a:latin typeface="Arial"/>
                <a:cs typeface="Arial"/>
              </a:rPr>
              <a:t>qu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35302" y="3930903"/>
            <a:ext cx="136715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94198" y="3930903"/>
            <a:ext cx="15849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40100" y="5110162"/>
            <a:ext cx="4165600" cy="1062355"/>
          </a:xfrm>
          <a:custGeom>
            <a:avLst/>
            <a:gdLst/>
            <a:ahLst/>
            <a:cxnLst/>
            <a:rect l="l" t="t" r="r" b="b"/>
            <a:pathLst>
              <a:path w="4165600" h="1062354">
                <a:moveTo>
                  <a:pt x="0" y="531025"/>
                </a:moveTo>
                <a:lnTo>
                  <a:pt x="11211" y="475593"/>
                </a:lnTo>
                <a:lnTo>
                  <a:pt x="30799" y="439532"/>
                </a:lnTo>
                <a:lnTo>
                  <a:pt x="59692" y="404286"/>
                </a:lnTo>
                <a:lnTo>
                  <a:pt x="97560" y="369937"/>
                </a:lnTo>
                <a:lnTo>
                  <a:pt x="144072" y="336571"/>
                </a:lnTo>
                <a:lnTo>
                  <a:pt x="198899" y="304272"/>
                </a:lnTo>
                <a:lnTo>
                  <a:pt x="261708" y="273123"/>
                </a:lnTo>
                <a:lnTo>
                  <a:pt x="332171" y="243209"/>
                </a:lnTo>
                <a:lnTo>
                  <a:pt x="370169" y="228741"/>
                </a:lnTo>
                <a:lnTo>
                  <a:pt x="409957" y="214614"/>
                </a:lnTo>
                <a:lnTo>
                  <a:pt x="451492" y="200838"/>
                </a:lnTo>
                <a:lnTo>
                  <a:pt x="494734" y="187423"/>
                </a:lnTo>
                <a:lnTo>
                  <a:pt x="539642" y="174380"/>
                </a:lnTo>
                <a:lnTo>
                  <a:pt x="586174" y="161720"/>
                </a:lnTo>
                <a:lnTo>
                  <a:pt x="634289" y="149453"/>
                </a:lnTo>
                <a:lnTo>
                  <a:pt x="683945" y="137589"/>
                </a:lnTo>
                <a:lnTo>
                  <a:pt x="735102" y="126139"/>
                </a:lnTo>
                <a:lnTo>
                  <a:pt x="787717" y="115114"/>
                </a:lnTo>
                <a:lnTo>
                  <a:pt x="841750" y="104524"/>
                </a:lnTo>
                <a:lnTo>
                  <a:pt x="897160" y="94380"/>
                </a:lnTo>
                <a:lnTo>
                  <a:pt x="953904" y="84692"/>
                </a:lnTo>
                <a:lnTo>
                  <a:pt x="1011942" y="75470"/>
                </a:lnTo>
                <a:lnTo>
                  <a:pt x="1071233" y="66726"/>
                </a:lnTo>
                <a:lnTo>
                  <a:pt x="1131735" y="58470"/>
                </a:lnTo>
                <a:lnTo>
                  <a:pt x="1193406" y="50712"/>
                </a:lnTo>
                <a:lnTo>
                  <a:pt x="1256207" y="43463"/>
                </a:lnTo>
                <a:lnTo>
                  <a:pt x="1320094" y="36733"/>
                </a:lnTo>
                <a:lnTo>
                  <a:pt x="1385027" y="30533"/>
                </a:lnTo>
                <a:lnTo>
                  <a:pt x="1450965" y="24874"/>
                </a:lnTo>
                <a:lnTo>
                  <a:pt x="1517866" y="19766"/>
                </a:lnTo>
                <a:lnTo>
                  <a:pt x="1585690" y="15219"/>
                </a:lnTo>
                <a:lnTo>
                  <a:pt x="1654394" y="11244"/>
                </a:lnTo>
                <a:lnTo>
                  <a:pt x="1723937" y="7852"/>
                </a:lnTo>
                <a:lnTo>
                  <a:pt x="1794279" y="5053"/>
                </a:lnTo>
                <a:lnTo>
                  <a:pt x="1865377" y="2858"/>
                </a:lnTo>
                <a:lnTo>
                  <a:pt x="1937191" y="1277"/>
                </a:lnTo>
                <a:lnTo>
                  <a:pt x="2009679" y="321"/>
                </a:lnTo>
                <a:lnTo>
                  <a:pt x="2082800" y="0"/>
                </a:lnTo>
                <a:lnTo>
                  <a:pt x="2155920" y="321"/>
                </a:lnTo>
                <a:lnTo>
                  <a:pt x="2228408" y="1277"/>
                </a:lnTo>
                <a:lnTo>
                  <a:pt x="2300222" y="2858"/>
                </a:lnTo>
                <a:lnTo>
                  <a:pt x="2371320" y="5053"/>
                </a:lnTo>
                <a:lnTo>
                  <a:pt x="2441662" y="7852"/>
                </a:lnTo>
                <a:lnTo>
                  <a:pt x="2511205" y="11244"/>
                </a:lnTo>
                <a:lnTo>
                  <a:pt x="2579909" y="15219"/>
                </a:lnTo>
                <a:lnTo>
                  <a:pt x="2647733" y="19766"/>
                </a:lnTo>
                <a:lnTo>
                  <a:pt x="2714634" y="24874"/>
                </a:lnTo>
                <a:lnTo>
                  <a:pt x="2780572" y="30533"/>
                </a:lnTo>
                <a:lnTo>
                  <a:pt x="2845505" y="36733"/>
                </a:lnTo>
                <a:lnTo>
                  <a:pt x="2909392" y="43463"/>
                </a:lnTo>
                <a:lnTo>
                  <a:pt x="2972193" y="50712"/>
                </a:lnTo>
                <a:lnTo>
                  <a:pt x="3033864" y="58470"/>
                </a:lnTo>
                <a:lnTo>
                  <a:pt x="3094366" y="66726"/>
                </a:lnTo>
                <a:lnTo>
                  <a:pt x="3153657" y="75470"/>
                </a:lnTo>
                <a:lnTo>
                  <a:pt x="3211695" y="84692"/>
                </a:lnTo>
                <a:lnTo>
                  <a:pt x="3268439" y="94380"/>
                </a:lnTo>
                <a:lnTo>
                  <a:pt x="3323849" y="104524"/>
                </a:lnTo>
                <a:lnTo>
                  <a:pt x="3377882" y="115114"/>
                </a:lnTo>
                <a:lnTo>
                  <a:pt x="3430497" y="126139"/>
                </a:lnTo>
                <a:lnTo>
                  <a:pt x="3481654" y="137589"/>
                </a:lnTo>
                <a:lnTo>
                  <a:pt x="3531310" y="149453"/>
                </a:lnTo>
                <a:lnTo>
                  <a:pt x="3579425" y="161720"/>
                </a:lnTo>
                <a:lnTo>
                  <a:pt x="3625957" y="174380"/>
                </a:lnTo>
                <a:lnTo>
                  <a:pt x="3670865" y="187423"/>
                </a:lnTo>
                <a:lnTo>
                  <a:pt x="3714107" y="200838"/>
                </a:lnTo>
                <a:lnTo>
                  <a:pt x="3755642" y="214614"/>
                </a:lnTo>
                <a:lnTo>
                  <a:pt x="3795430" y="228741"/>
                </a:lnTo>
                <a:lnTo>
                  <a:pt x="3833428" y="243209"/>
                </a:lnTo>
                <a:lnTo>
                  <a:pt x="3869595" y="258006"/>
                </a:lnTo>
                <a:lnTo>
                  <a:pt x="3936273" y="288548"/>
                </a:lnTo>
                <a:lnTo>
                  <a:pt x="3995132" y="320283"/>
                </a:lnTo>
                <a:lnTo>
                  <a:pt x="4045843" y="353126"/>
                </a:lnTo>
                <a:lnTo>
                  <a:pt x="4088074" y="386994"/>
                </a:lnTo>
                <a:lnTo>
                  <a:pt x="4121496" y="421802"/>
                </a:lnTo>
                <a:lnTo>
                  <a:pt x="4145778" y="457466"/>
                </a:lnTo>
                <a:lnTo>
                  <a:pt x="4160589" y="493902"/>
                </a:lnTo>
                <a:lnTo>
                  <a:pt x="4165600" y="531025"/>
                </a:lnTo>
                <a:lnTo>
                  <a:pt x="4164340" y="549667"/>
                </a:lnTo>
                <a:lnTo>
                  <a:pt x="4154388" y="586456"/>
                </a:lnTo>
                <a:lnTo>
                  <a:pt x="4134800" y="622517"/>
                </a:lnTo>
                <a:lnTo>
                  <a:pt x="4105907" y="657763"/>
                </a:lnTo>
                <a:lnTo>
                  <a:pt x="4068039" y="692112"/>
                </a:lnTo>
                <a:lnTo>
                  <a:pt x="4021527" y="725478"/>
                </a:lnTo>
                <a:lnTo>
                  <a:pt x="3966700" y="757778"/>
                </a:lnTo>
                <a:lnTo>
                  <a:pt x="3903891" y="788927"/>
                </a:lnTo>
                <a:lnTo>
                  <a:pt x="3833428" y="818840"/>
                </a:lnTo>
                <a:lnTo>
                  <a:pt x="3795430" y="833308"/>
                </a:lnTo>
                <a:lnTo>
                  <a:pt x="3755642" y="847435"/>
                </a:lnTo>
                <a:lnTo>
                  <a:pt x="3714107" y="861211"/>
                </a:lnTo>
                <a:lnTo>
                  <a:pt x="3670865" y="874626"/>
                </a:lnTo>
                <a:lnTo>
                  <a:pt x="3625957" y="887669"/>
                </a:lnTo>
                <a:lnTo>
                  <a:pt x="3579425" y="900329"/>
                </a:lnTo>
                <a:lnTo>
                  <a:pt x="3531310" y="912597"/>
                </a:lnTo>
                <a:lnTo>
                  <a:pt x="3481654" y="924461"/>
                </a:lnTo>
                <a:lnTo>
                  <a:pt x="3430497" y="935910"/>
                </a:lnTo>
                <a:lnTo>
                  <a:pt x="3377882" y="946935"/>
                </a:lnTo>
                <a:lnTo>
                  <a:pt x="3323849" y="957525"/>
                </a:lnTo>
                <a:lnTo>
                  <a:pt x="3268439" y="967670"/>
                </a:lnTo>
                <a:lnTo>
                  <a:pt x="3211695" y="977358"/>
                </a:lnTo>
                <a:lnTo>
                  <a:pt x="3153657" y="986579"/>
                </a:lnTo>
                <a:lnTo>
                  <a:pt x="3094366" y="995323"/>
                </a:lnTo>
                <a:lnTo>
                  <a:pt x="3033864" y="1003579"/>
                </a:lnTo>
                <a:lnTo>
                  <a:pt x="2972193" y="1011337"/>
                </a:lnTo>
                <a:lnTo>
                  <a:pt x="2909392" y="1018586"/>
                </a:lnTo>
                <a:lnTo>
                  <a:pt x="2845505" y="1025316"/>
                </a:lnTo>
                <a:lnTo>
                  <a:pt x="2780572" y="1031516"/>
                </a:lnTo>
                <a:lnTo>
                  <a:pt x="2714634" y="1037175"/>
                </a:lnTo>
                <a:lnTo>
                  <a:pt x="2647733" y="1042283"/>
                </a:lnTo>
                <a:lnTo>
                  <a:pt x="2579909" y="1046830"/>
                </a:lnTo>
                <a:lnTo>
                  <a:pt x="2511205" y="1050805"/>
                </a:lnTo>
                <a:lnTo>
                  <a:pt x="2441662" y="1054197"/>
                </a:lnTo>
                <a:lnTo>
                  <a:pt x="2371320" y="1056996"/>
                </a:lnTo>
                <a:lnTo>
                  <a:pt x="2300222" y="1059191"/>
                </a:lnTo>
                <a:lnTo>
                  <a:pt x="2228408" y="1060772"/>
                </a:lnTo>
                <a:lnTo>
                  <a:pt x="2155920" y="1061729"/>
                </a:lnTo>
                <a:lnTo>
                  <a:pt x="2082800" y="1062050"/>
                </a:lnTo>
                <a:lnTo>
                  <a:pt x="2009679" y="1061729"/>
                </a:lnTo>
                <a:lnTo>
                  <a:pt x="1937191" y="1060772"/>
                </a:lnTo>
                <a:lnTo>
                  <a:pt x="1865377" y="1059191"/>
                </a:lnTo>
                <a:lnTo>
                  <a:pt x="1794279" y="1056996"/>
                </a:lnTo>
                <a:lnTo>
                  <a:pt x="1723937" y="1054197"/>
                </a:lnTo>
                <a:lnTo>
                  <a:pt x="1654394" y="1050805"/>
                </a:lnTo>
                <a:lnTo>
                  <a:pt x="1585690" y="1046830"/>
                </a:lnTo>
                <a:lnTo>
                  <a:pt x="1517866" y="1042283"/>
                </a:lnTo>
                <a:lnTo>
                  <a:pt x="1450965" y="1037175"/>
                </a:lnTo>
                <a:lnTo>
                  <a:pt x="1385027" y="1031516"/>
                </a:lnTo>
                <a:lnTo>
                  <a:pt x="1320094" y="1025316"/>
                </a:lnTo>
                <a:lnTo>
                  <a:pt x="1256207" y="1018586"/>
                </a:lnTo>
                <a:lnTo>
                  <a:pt x="1193406" y="1011337"/>
                </a:lnTo>
                <a:lnTo>
                  <a:pt x="1131735" y="1003579"/>
                </a:lnTo>
                <a:lnTo>
                  <a:pt x="1071233" y="995323"/>
                </a:lnTo>
                <a:lnTo>
                  <a:pt x="1011942" y="986579"/>
                </a:lnTo>
                <a:lnTo>
                  <a:pt x="953904" y="977358"/>
                </a:lnTo>
                <a:lnTo>
                  <a:pt x="897160" y="967670"/>
                </a:lnTo>
                <a:lnTo>
                  <a:pt x="841750" y="957525"/>
                </a:lnTo>
                <a:lnTo>
                  <a:pt x="787717" y="946935"/>
                </a:lnTo>
                <a:lnTo>
                  <a:pt x="735102" y="935910"/>
                </a:lnTo>
                <a:lnTo>
                  <a:pt x="683945" y="924461"/>
                </a:lnTo>
                <a:lnTo>
                  <a:pt x="634289" y="912597"/>
                </a:lnTo>
                <a:lnTo>
                  <a:pt x="586174" y="900329"/>
                </a:lnTo>
                <a:lnTo>
                  <a:pt x="539642" y="887669"/>
                </a:lnTo>
                <a:lnTo>
                  <a:pt x="494734" y="874626"/>
                </a:lnTo>
                <a:lnTo>
                  <a:pt x="451492" y="861211"/>
                </a:lnTo>
                <a:lnTo>
                  <a:pt x="409957" y="847435"/>
                </a:lnTo>
                <a:lnTo>
                  <a:pt x="370169" y="833308"/>
                </a:lnTo>
                <a:lnTo>
                  <a:pt x="332171" y="818840"/>
                </a:lnTo>
                <a:lnTo>
                  <a:pt x="296004" y="804043"/>
                </a:lnTo>
                <a:lnTo>
                  <a:pt x="229326" y="773501"/>
                </a:lnTo>
                <a:lnTo>
                  <a:pt x="170467" y="741766"/>
                </a:lnTo>
                <a:lnTo>
                  <a:pt x="119756" y="708923"/>
                </a:lnTo>
                <a:lnTo>
                  <a:pt x="77525" y="675055"/>
                </a:lnTo>
                <a:lnTo>
                  <a:pt x="44103" y="640247"/>
                </a:lnTo>
                <a:lnTo>
                  <a:pt x="19821" y="604583"/>
                </a:lnTo>
                <a:lnTo>
                  <a:pt x="5010" y="568148"/>
                </a:lnTo>
                <a:lnTo>
                  <a:pt x="0" y="531025"/>
                </a:lnTo>
                <a:close/>
              </a:path>
            </a:pathLst>
          </a:custGeom>
          <a:ln w="38099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70081" y="6180366"/>
            <a:ext cx="229235" cy="1155700"/>
          </a:xfrm>
          <a:custGeom>
            <a:avLst/>
            <a:gdLst/>
            <a:ahLst/>
            <a:cxnLst/>
            <a:rect l="l" t="t" r="r" b="b"/>
            <a:pathLst>
              <a:path w="229235" h="1155700">
                <a:moveTo>
                  <a:pt x="228993" y="115547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800" y="6110287"/>
            <a:ext cx="84455" cy="92710"/>
          </a:xfrm>
          <a:custGeom>
            <a:avLst/>
            <a:gdLst/>
            <a:ahLst/>
            <a:cxnLst/>
            <a:rect l="l" t="t" r="r" b="b"/>
            <a:pathLst>
              <a:path w="84454" h="92710">
                <a:moveTo>
                  <a:pt x="25387" y="0"/>
                </a:moveTo>
                <a:lnTo>
                  <a:pt x="0" y="92417"/>
                </a:lnTo>
                <a:lnTo>
                  <a:pt x="84086" y="75755"/>
                </a:lnTo>
                <a:lnTo>
                  <a:pt x="25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07062" y="6221831"/>
            <a:ext cx="418465" cy="1144270"/>
          </a:xfrm>
          <a:custGeom>
            <a:avLst/>
            <a:gdLst/>
            <a:ahLst/>
            <a:cxnLst/>
            <a:rect l="l" t="t" r="r" b="b"/>
            <a:pathLst>
              <a:path w="418464" h="1144270">
                <a:moveTo>
                  <a:pt x="0" y="1144168"/>
                </a:moveTo>
                <a:lnTo>
                  <a:pt x="418376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80277" y="6154750"/>
            <a:ext cx="80645" cy="95250"/>
          </a:xfrm>
          <a:custGeom>
            <a:avLst/>
            <a:gdLst/>
            <a:ahLst/>
            <a:cxnLst/>
            <a:rect l="l" t="t" r="r" b="b"/>
            <a:pathLst>
              <a:path w="80645" h="95250">
                <a:moveTo>
                  <a:pt x="69697" y="0"/>
                </a:moveTo>
                <a:lnTo>
                  <a:pt x="0" y="65786"/>
                </a:lnTo>
                <a:lnTo>
                  <a:pt x="80517" y="95224"/>
                </a:lnTo>
                <a:lnTo>
                  <a:pt x="69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75412" y="6043485"/>
            <a:ext cx="508000" cy="1300480"/>
          </a:xfrm>
          <a:custGeom>
            <a:avLst/>
            <a:gdLst/>
            <a:ahLst/>
            <a:cxnLst/>
            <a:rect l="l" t="t" r="r" b="b"/>
            <a:pathLst>
              <a:path w="508000" h="1300479">
                <a:moveTo>
                  <a:pt x="0" y="1300289"/>
                </a:moveTo>
                <a:lnTo>
                  <a:pt x="50742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37730" y="5976937"/>
            <a:ext cx="80010" cy="95885"/>
          </a:xfrm>
          <a:custGeom>
            <a:avLst/>
            <a:gdLst/>
            <a:ahLst/>
            <a:cxnLst/>
            <a:rect l="l" t="t" r="r" b="b"/>
            <a:pathLst>
              <a:path w="80009" h="95885">
                <a:moveTo>
                  <a:pt x="71081" y="0"/>
                </a:moveTo>
                <a:lnTo>
                  <a:pt x="0" y="64274"/>
                </a:lnTo>
                <a:lnTo>
                  <a:pt x="79857" y="95440"/>
                </a:lnTo>
                <a:lnTo>
                  <a:pt x="710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14050" y="7418641"/>
            <a:ext cx="24612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Security Risk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16565" y="6115075"/>
            <a:ext cx="460375" cy="1200150"/>
          </a:xfrm>
          <a:custGeom>
            <a:avLst/>
            <a:gdLst/>
            <a:ahLst/>
            <a:cxnLst/>
            <a:rect l="l" t="t" r="r" b="b"/>
            <a:pathLst>
              <a:path w="460375" h="1200150">
                <a:moveTo>
                  <a:pt x="460197" y="1200124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81653" y="6048375"/>
            <a:ext cx="80645" cy="95885"/>
          </a:xfrm>
          <a:custGeom>
            <a:avLst/>
            <a:gdLst/>
            <a:ahLst/>
            <a:cxnLst/>
            <a:rect l="l" t="t" r="r" b="b"/>
            <a:pathLst>
              <a:path w="80645" h="95885">
                <a:moveTo>
                  <a:pt x="9334" y="0"/>
                </a:moveTo>
                <a:lnTo>
                  <a:pt x="0" y="95389"/>
                </a:lnTo>
                <a:lnTo>
                  <a:pt x="80048" y="64706"/>
                </a:lnTo>
                <a:lnTo>
                  <a:pt x="9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53337" y="5105400"/>
            <a:ext cx="1851025" cy="1062355"/>
          </a:xfrm>
          <a:custGeom>
            <a:avLst/>
            <a:gdLst/>
            <a:ahLst/>
            <a:cxnLst/>
            <a:rect l="l" t="t" r="r" b="b"/>
            <a:pathLst>
              <a:path w="1851025" h="1062354">
                <a:moveTo>
                  <a:pt x="0" y="531025"/>
                </a:moveTo>
                <a:lnTo>
                  <a:pt x="7793" y="461799"/>
                </a:lnTo>
                <a:lnTo>
                  <a:pt x="30522" y="395266"/>
                </a:lnTo>
                <a:lnTo>
                  <a:pt x="67211" y="331983"/>
                </a:lnTo>
                <a:lnTo>
                  <a:pt x="90486" y="301736"/>
                </a:lnTo>
                <a:lnTo>
                  <a:pt x="116885" y="272512"/>
                </a:lnTo>
                <a:lnTo>
                  <a:pt x="146287" y="244380"/>
                </a:lnTo>
                <a:lnTo>
                  <a:pt x="178569" y="217412"/>
                </a:lnTo>
                <a:lnTo>
                  <a:pt x="213609" y="191676"/>
                </a:lnTo>
                <a:lnTo>
                  <a:pt x="251286" y="167243"/>
                </a:lnTo>
                <a:lnTo>
                  <a:pt x="291477" y="144182"/>
                </a:lnTo>
                <a:lnTo>
                  <a:pt x="334061" y="122564"/>
                </a:lnTo>
                <a:lnTo>
                  <a:pt x="378915" y="102459"/>
                </a:lnTo>
                <a:lnTo>
                  <a:pt x="425918" y="83936"/>
                </a:lnTo>
                <a:lnTo>
                  <a:pt x="474948" y="67067"/>
                </a:lnTo>
                <a:lnTo>
                  <a:pt x="525882" y="51919"/>
                </a:lnTo>
                <a:lnTo>
                  <a:pt x="578599" y="38565"/>
                </a:lnTo>
                <a:lnTo>
                  <a:pt x="632977" y="27072"/>
                </a:lnTo>
                <a:lnTo>
                  <a:pt x="688894" y="17513"/>
                </a:lnTo>
                <a:lnTo>
                  <a:pt x="746228" y="9956"/>
                </a:lnTo>
                <a:lnTo>
                  <a:pt x="804857" y="4471"/>
                </a:lnTo>
                <a:lnTo>
                  <a:pt x="864659" y="1129"/>
                </a:lnTo>
                <a:lnTo>
                  <a:pt x="925512" y="0"/>
                </a:lnTo>
                <a:lnTo>
                  <a:pt x="986365" y="1129"/>
                </a:lnTo>
                <a:lnTo>
                  <a:pt x="1046167" y="4471"/>
                </a:lnTo>
                <a:lnTo>
                  <a:pt x="1104796" y="9956"/>
                </a:lnTo>
                <a:lnTo>
                  <a:pt x="1162130" y="17513"/>
                </a:lnTo>
                <a:lnTo>
                  <a:pt x="1218047" y="27072"/>
                </a:lnTo>
                <a:lnTo>
                  <a:pt x="1272425" y="38565"/>
                </a:lnTo>
                <a:lnTo>
                  <a:pt x="1325142" y="51919"/>
                </a:lnTo>
                <a:lnTo>
                  <a:pt x="1376076" y="67067"/>
                </a:lnTo>
                <a:lnTo>
                  <a:pt x="1425106" y="83936"/>
                </a:lnTo>
                <a:lnTo>
                  <a:pt x="1472109" y="102459"/>
                </a:lnTo>
                <a:lnTo>
                  <a:pt x="1516963" y="122564"/>
                </a:lnTo>
                <a:lnTo>
                  <a:pt x="1559547" y="144182"/>
                </a:lnTo>
                <a:lnTo>
                  <a:pt x="1599738" y="167243"/>
                </a:lnTo>
                <a:lnTo>
                  <a:pt x="1637415" y="191676"/>
                </a:lnTo>
                <a:lnTo>
                  <a:pt x="1672455" y="217412"/>
                </a:lnTo>
                <a:lnTo>
                  <a:pt x="1704737" y="244380"/>
                </a:lnTo>
                <a:lnTo>
                  <a:pt x="1734139" y="272512"/>
                </a:lnTo>
                <a:lnTo>
                  <a:pt x="1760538" y="301736"/>
                </a:lnTo>
                <a:lnTo>
                  <a:pt x="1783813" y="331983"/>
                </a:lnTo>
                <a:lnTo>
                  <a:pt x="1820502" y="395266"/>
                </a:lnTo>
                <a:lnTo>
                  <a:pt x="1843231" y="461799"/>
                </a:lnTo>
                <a:lnTo>
                  <a:pt x="1851025" y="531025"/>
                </a:lnTo>
                <a:lnTo>
                  <a:pt x="1849056" y="565939"/>
                </a:lnTo>
                <a:lnTo>
                  <a:pt x="1833673" y="633888"/>
                </a:lnTo>
                <a:lnTo>
                  <a:pt x="1803842" y="698866"/>
                </a:lnTo>
                <a:lnTo>
                  <a:pt x="1760538" y="760313"/>
                </a:lnTo>
                <a:lnTo>
                  <a:pt x="1734139" y="789537"/>
                </a:lnTo>
                <a:lnTo>
                  <a:pt x="1704737" y="817669"/>
                </a:lnTo>
                <a:lnTo>
                  <a:pt x="1672455" y="844637"/>
                </a:lnTo>
                <a:lnTo>
                  <a:pt x="1637415" y="870373"/>
                </a:lnTo>
                <a:lnTo>
                  <a:pt x="1599738" y="894807"/>
                </a:lnTo>
                <a:lnTo>
                  <a:pt x="1559547" y="917867"/>
                </a:lnTo>
                <a:lnTo>
                  <a:pt x="1516963" y="939485"/>
                </a:lnTo>
                <a:lnTo>
                  <a:pt x="1472109" y="959590"/>
                </a:lnTo>
                <a:lnTo>
                  <a:pt x="1425106" y="978113"/>
                </a:lnTo>
                <a:lnTo>
                  <a:pt x="1376076" y="994983"/>
                </a:lnTo>
                <a:lnTo>
                  <a:pt x="1325142" y="1010130"/>
                </a:lnTo>
                <a:lnTo>
                  <a:pt x="1272425" y="1023485"/>
                </a:lnTo>
                <a:lnTo>
                  <a:pt x="1218047" y="1034977"/>
                </a:lnTo>
                <a:lnTo>
                  <a:pt x="1162130" y="1044536"/>
                </a:lnTo>
                <a:lnTo>
                  <a:pt x="1104796" y="1052094"/>
                </a:lnTo>
                <a:lnTo>
                  <a:pt x="1046167" y="1057578"/>
                </a:lnTo>
                <a:lnTo>
                  <a:pt x="986365" y="1060920"/>
                </a:lnTo>
                <a:lnTo>
                  <a:pt x="925512" y="1062050"/>
                </a:lnTo>
                <a:lnTo>
                  <a:pt x="864659" y="1060920"/>
                </a:lnTo>
                <a:lnTo>
                  <a:pt x="804857" y="1057578"/>
                </a:lnTo>
                <a:lnTo>
                  <a:pt x="746228" y="1052094"/>
                </a:lnTo>
                <a:lnTo>
                  <a:pt x="688894" y="1044536"/>
                </a:lnTo>
                <a:lnTo>
                  <a:pt x="632977" y="1034977"/>
                </a:lnTo>
                <a:lnTo>
                  <a:pt x="578599" y="1023485"/>
                </a:lnTo>
                <a:lnTo>
                  <a:pt x="525882" y="1010130"/>
                </a:lnTo>
                <a:lnTo>
                  <a:pt x="474948" y="994983"/>
                </a:lnTo>
                <a:lnTo>
                  <a:pt x="425918" y="978113"/>
                </a:lnTo>
                <a:lnTo>
                  <a:pt x="378915" y="959590"/>
                </a:lnTo>
                <a:lnTo>
                  <a:pt x="334061" y="939485"/>
                </a:lnTo>
                <a:lnTo>
                  <a:pt x="291477" y="917867"/>
                </a:lnTo>
                <a:lnTo>
                  <a:pt x="251286" y="894807"/>
                </a:lnTo>
                <a:lnTo>
                  <a:pt x="213609" y="870373"/>
                </a:lnTo>
                <a:lnTo>
                  <a:pt x="178569" y="844637"/>
                </a:lnTo>
                <a:lnTo>
                  <a:pt x="146287" y="817669"/>
                </a:lnTo>
                <a:lnTo>
                  <a:pt x="116885" y="789537"/>
                </a:lnTo>
                <a:lnTo>
                  <a:pt x="90486" y="760313"/>
                </a:lnTo>
                <a:lnTo>
                  <a:pt x="67211" y="730066"/>
                </a:lnTo>
                <a:lnTo>
                  <a:pt x="30522" y="666784"/>
                </a:lnTo>
                <a:lnTo>
                  <a:pt x="7793" y="600250"/>
                </a:lnTo>
                <a:lnTo>
                  <a:pt x="0" y="531025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0437" y="6189726"/>
            <a:ext cx="777875" cy="1230630"/>
          </a:xfrm>
          <a:custGeom>
            <a:avLst/>
            <a:gdLst/>
            <a:ahLst/>
            <a:cxnLst/>
            <a:rect l="l" t="t" r="r" b="b"/>
            <a:pathLst>
              <a:path w="777875" h="1230629">
                <a:moveTo>
                  <a:pt x="0" y="1230249"/>
                </a:moveTo>
                <a:lnTo>
                  <a:pt x="77779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44370" y="6129337"/>
            <a:ext cx="82550" cy="95885"/>
          </a:xfrm>
          <a:custGeom>
            <a:avLst/>
            <a:gdLst/>
            <a:ahLst/>
            <a:cxnLst/>
            <a:rect l="l" t="t" r="r" b="b"/>
            <a:pathLst>
              <a:path w="82550" h="95885">
                <a:moveTo>
                  <a:pt x="82042" y="0"/>
                </a:moveTo>
                <a:lnTo>
                  <a:pt x="0" y="49555"/>
                </a:lnTo>
                <a:lnTo>
                  <a:pt x="72466" y="9536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6903" y="4265612"/>
            <a:ext cx="5070475" cy="702945"/>
          </a:xfrm>
          <a:custGeom>
            <a:avLst/>
            <a:gdLst/>
            <a:ahLst/>
            <a:cxnLst/>
            <a:rect l="l" t="t" r="r" b="b"/>
            <a:pathLst>
              <a:path w="5070475" h="702945">
                <a:moveTo>
                  <a:pt x="2816821" y="0"/>
                </a:moveTo>
                <a:lnTo>
                  <a:pt x="2742446" y="250"/>
                </a:lnTo>
                <a:lnTo>
                  <a:pt x="2668672" y="996"/>
                </a:lnTo>
                <a:lnTo>
                  <a:pt x="2595539" y="2229"/>
                </a:lnTo>
                <a:lnTo>
                  <a:pt x="2523081" y="3943"/>
                </a:lnTo>
                <a:lnTo>
                  <a:pt x="2451338" y="6128"/>
                </a:lnTo>
                <a:lnTo>
                  <a:pt x="2380345" y="8779"/>
                </a:lnTo>
                <a:lnTo>
                  <a:pt x="2310140" y="11886"/>
                </a:lnTo>
                <a:lnTo>
                  <a:pt x="2240761" y="15443"/>
                </a:lnTo>
                <a:lnTo>
                  <a:pt x="2172243" y="19441"/>
                </a:lnTo>
                <a:lnTo>
                  <a:pt x="2104625" y="23873"/>
                </a:lnTo>
                <a:lnTo>
                  <a:pt x="2037943" y="28730"/>
                </a:lnTo>
                <a:lnTo>
                  <a:pt x="1972234" y="34007"/>
                </a:lnTo>
                <a:lnTo>
                  <a:pt x="1907536" y="39693"/>
                </a:lnTo>
                <a:lnTo>
                  <a:pt x="1843886" y="45783"/>
                </a:lnTo>
                <a:lnTo>
                  <a:pt x="1781320" y="52268"/>
                </a:lnTo>
                <a:lnTo>
                  <a:pt x="1719877" y="59141"/>
                </a:lnTo>
                <a:lnTo>
                  <a:pt x="1659592" y="66393"/>
                </a:lnTo>
                <a:lnTo>
                  <a:pt x="1600504" y="74017"/>
                </a:lnTo>
                <a:lnTo>
                  <a:pt x="1542649" y="82006"/>
                </a:lnTo>
                <a:lnTo>
                  <a:pt x="1486064" y="90351"/>
                </a:lnTo>
                <a:lnTo>
                  <a:pt x="1430787" y="99045"/>
                </a:lnTo>
                <a:lnTo>
                  <a:pt x="1376854" y="108081"/>
                </a:lnTo>
                <a:lnTo>
                  <a:pt x="1324304" y="117450"/>
                </a:lnTo>
                <a:lnTo>
                  <a:pt x="1273171" y="127145"/>
                </a:lnTo>
                <a:lnTo>
                  <a:pt x="1223495" y="137158"/>
                </a:lnTo>
                <a:lnTo>
                  <a:pt x="1175312" y="147481"/>
                </a:lnTo>
                <a:lnTo>
                  <a:pt x="1128659" y="158107"/>
                </a:lnTo>
                <a:lnTo>
                  <a:pt x="1083574" y="169028"/>
                </a:lnTo>
                <a:lnTo>
                  <a:pt x="1040092" y="180237"/>
                </a:lnTo>
                <a:lnTo>
                  <a:pt x="998253" y="191724"/>
                </a:lnTo>
                <a:lnTo>
                  <a:pt x="958092" y="203484"/>
                </a:lnTo>
                <a:lnTo>
                  <a:pt x="919647" y="215508"/>
                </a:lnTo>
                <a:lnTo>
                  <a:pt x="882954" y="227788"/>
                </a:lnTo>
                <a:lnTo>
                  <a:pt x="814977" y="253087"/>
                </a:lnTo>
                <a:lnTo>
                  <a:pt x="754434" y="279330"/>
                </a:lnTo>
                <a:lnTo>
                  <a:pt x="701691" y="306422"/>
                </a:lnTo>
                <a:lnTo>
                  <a:pt x="656977" y="334336"/>
                </a:lnTo>
                <a:lnTo>
                  <a:pt x="620610" y="362997"/>
                </a:lnTo>
                <a:lnTo>
                  <a:pt x="592890" y="392345"/>
                </a:lnTo>
                <a:lnTo>
                  <a:pt x="568177" y="437485"/>
                </a:lnTo>
                <a:lnTo>
                  <a:pt x="563359" y="468274"/>
                </a:lnTo>
                <a:lnTo>
                  <a:pt x="0" y="468312"/>
                </a:lnTo>
                <a:lnTo>
                  <a:pt x="1126731" y="702462"/>
                </a:lnTo>
                <a:lnTo>
                  <a:pt x="2253449" y="468312"/>
                </a:lnTo>
                <a:lnTo>
                  <a:pt x="1690090" y="468312"/>
                </a:lnTo>
                <a:lnTo>
                  <a:pt x="1692487" y="452913"/>
                </a:lnTo>
                <a:lnTo>
                  <a:pt x="1727253" y="408438"/>
                </a:lnTo>
                <a:lnTo>
                  <a:pt x="1771924" y="380532"/>
                </a:lnTo>
                <a:lnTo>
                  <a:pt x="1832403" y="354308"/>
                </a:lnTo>
                <a:lnTo>
                  <a:pt x="1907503" y="330012"/>
                </a:lnTo>
                <a:lnTo>
                  <a:pt x="1950164" y="318665"/>
                </a:lnTo>
                <a:lnTo>
                  <a:pt x="1996034" y="307892"/>
                </a:lnTo>
                <a:lnTo>
                  <a:pt x="2044966" y="297725"/>
                </a:lnTo>
                <a:lnTo>
                  <a:pt x="2096809" y="288194"/>
                </a:lnTo>
                <a:lnTo>
                  <a:pt x="2151603" y="279304"/>
                </a:lnTo>
                <a:lnTo>
                  <a:pt x="2208640" y="271164"/>
                </a:lnTo>
                <a:lnTo>
                  <a:pt x="2268329" y="263727"/>
                </a:lnTo>
                <a:lnTo>
                  <a:pt x="2330337" y="257049"/>
                </a:lnTo>
                <a:lnTo>
                  <a:pt x="2394514" y="251162"/>
                </a:lnTo>
                <a:lnTo>
                  <a:pt x="2460712" y="246096"/>
                </a:lnTo>
                <a:lnTo>
                  <a:pt x="2528783" y="241882"/>
                </a:lnTo>
                <a:lnTo>
                  <a:pt x="2598578" y="238551"/>
                </a:lnTo>
                <a:lnTo>
                  <a:pt x="2669948" y="236133"/>
                </a:lnTo>
                <a:lnTo>
                  <a:pt x="2742746" y="234660"/>
                </a:lnTo>
                <a:lnTo>
                  <a:pt x="4768544" y="234162"/>
                </a:lnTo>
                <a:lnTo>
                  <a:pt x="4750758" y="227777"/>
                </a:lnTo>
                <a:lnTo>
                  <a:pt x="4714071" y="215498"/>
                </a:lnTo>
                <a:lnTo>
                  <a:pt x="4675631" y="203475"/>
                </a:lnTo>
                <a:lnTo>
                  <a:pt x="4635475" y="191716"/>
                </a:lnTo>
                <a:lnTo>
                  <a:pt x="4593640" y="180229"/>
                </a:lnTo>
                <a:lnTo>
                  <a:pt x="4550164" y="169022"/>
                </a:lnTo>
                <a:lnTo>
                  <a:pt x="4505082" y="158101"/>
                </a:lnTo>
                <a:lnTo>
                  <a:pt x="4458432" y="147476"/>
                </a:lnTo>
                <a:lnTo>
                  <a:pt x="4410252" y="137153"/>
                </a:lnTo>
                <a:lnTo>
                  <a:pt x="4360579" y="127141"/>
                </a:lnTo>
                <a:lnTo>
                  <a:pt x="4309449" y="117446"/>
                </a:lnTo>
                <a:lnTo>
                  <a:pt x="4256900" y="108078"/>
                </a:lnTo>
                <a:lnTo>
                  <a:pt x="4202968" y="99043"/>
                </a:lnTo>
                <a:lnTo>
                  <a:pt x="4147692" y="90349"/>
                </a:lnTo>
                <a:lnTo>
                  <a:pt x="4091107" y="82004"/>
                </a:lnTo>
                <a:lnTo>
                  <a:pt x="4033252" y="74015"/>
                </a:lnTo>
                <a:lnTo>
                  <a:pt x="3974163" y="66391"/>
                </a:lnTo>
                <a:lnTo>
                  <a:pt x="3913877" y="59139"/>
                </a:lnTo>
                <a:lnTo>
                  <a:pt x="3852431" y="52267"/>
                </a:lnTo>
                <a:lnTo>
                  <a:pt x="3789863" y="45782"/>
                </a:lnTo>
                <a:lnTo>
                  <a:pt x="3726209" y="39693"/>
                </a:lnTo>
                <a:lnTo>
                  <a:pt x="3661507" y="34006"/>
                </a:lnTo>
                <a:lnTo>
                  <a:pt x="3595794" y="28730"/>
                </a:lnTo>
                <a:lnTo>
                  <a:pt x="3529107" y="23872"/>
                </a:lnTo>
                <a:lnTo>
                  <a:pt x="3461483" y="19441"/>
                </a:lnTo>
                <a:lnTo>
                  <a:pt x="3392958" y="15443"/>
                </a:lnTo>
                <a:lnTo>
                  <a:pt x="3323571" y="11886"/>
                </a:lnTo>
                <a:lnTo>
                  <a:pt x="3253359" y="8779"/>
                </a:lnTo>
                <a:lnTo>
                  <a:pt x="3182358" y="6128"/>
                </a:lnTo>
                <a:lnTo>
                  <a:pt x="3110605" y="3943"/>
                </a:lnTo>
                <a:lnTo>
                  <a:pt x="3038138" y="2229"/>
                </a:lnTo>
                <a:lnTo>
                  <a:pt x="2964993" y="996"/>
                </a:lnTo>
                <a:lnTo>
                  <a:pt x="2891209" y="250"/>
                </a:lnTo>
                <a:lnTo>
                  <a:pt x="2816821" y="0"/>
                </a:lnTo>
                <a:close/>
              </a:path>
              <a:path w="5070475" h="702945">
                <a:moveTo>
                  <a:pt x="4768544" y="234162"/>
                </a:moveTo>
                <a:lnTo>
                  <a:pt x="2816821" y="234162"/>
                </a:lnTo>
                <a:lnTo>
                  <a:pt x="2890919" y="234660"/>
                </a:lnTo>
                <a:lnTo>
                  <a:pt x="2963735" y="236133"/>
                </a:lnTo>
                <a:lnTo>
                  <a:pt x="3035121" y="238551"/>
                </a:lnTo>
                <a:lnTo>
                  <a:pt x="3104928" y="241882"/>
                </a:lnTo>
                <a:lnTo>
                  <a:pt x="3173007" y="246096"/>
                </a:lnTo>
                <a:lnTo>
                  <a:pt x="3239212" y="251162"/>
                </a:lnTo>
                <a:lnTo>
                  <a:pt x="3303392" y="257049"/>
                </a:lnTo>
                <a:lnTo>
                  <a:pt x="3365401" y="263727"/>
                </a:lnTo>
                <a:lnTo>
                  <a:pt x="3425089" y="271164"/>
                </a:lnTo>
                <a:lnTo>
                  <a:pt x="3482309" y="279330"/>
                </a:lnTo>
                <a:lnTo>
                  <a:pt x="3536912" y="288194"/>
                </a:lnTo>
                <a:lnTo>
                  <a:pt x="3588750" y="297725"/>
                </a:lnTo>
                <a:lnTo>
                  <a:pt x="3637675" y="307892"/>
                </a:lnTo>
                <a:lnTo>
                  <a:pt x="3683538" y="318665"/>
                </a:lnTo>
                <a:lnTo>
                  <a:pt x="3726190" y="330012"/>
                </a:lnTo>
                <a:lnTo>
                  <a:pt x="3765485" y="341903"/>
                </a:lnTo>
                <a:lnTo>
                  <a:pt x="3833405" y="367194"/>
                </a:lnTo>
                <a:lnTo>
                  <a:pt x="3886113" y="394290"/>
                </a:lnTo>
                <a:lnTo>
                  <a:pt x="3922421" y="422945"/>
                </a:lnTo>
                <a:lnTo>
                  <a:pt x="3943540" y="468312"/>
                </a:lnTo>
                <a:lnTo>
                  <a:pt x="5070271" y="468312"/>
                </a:lnTo>
                <a:lnTo>
                  <a:pt x="5059526" y="422285"/>
                </a:lnTo>
                <a:lnTo>
                  <a:pt x="5027999" y="377563"/>
                </a:lnTo>
                <a:lnTo>
                  <a:pt x="4995929" y="348554"/>
                </a:lnTo>
                <a:lnTo>
                  <a:pt x="4955362" y="320262"/>
                </a:lnTo>
                <a:lnTo>
                  <a:pt x="4906597" y="292749"/>
                </a:lnTo>
                <a:lnTo>
                  <a:pt x="4849929" y="266076"/>
                </a:lnTo>
                <a:lnTo>
                  <a:pt x="4785655" y="240305"/>
                </a:lnTo>
                <a:lnTo>
                  <a:pt x="4768544" y="234162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76903" y="4265612"/>
            <a:ext cx="5070475" cy="702945"/>
          </a:xfrm>
          <a:custGeom>
            <a:avLst/>
            <a:gdLst/>
            <a:ahLst/>
            <a:cxnLst/>
            <a:rect l="l" t="t" r="r" b="b"/>
            <a:pathLst>
              <a:path w="5070475" h="702945">
                <a:moveTo>
                  <a:pt x="1690090" y="468312"/>
                </a:moveTo>
                <a:lnTo>
                  <a:pt x="1711217" y="422945"/>
                </a:lnTo>
                <a:lnTo>
                  <a:pt x="1747538" y="394290"/>
                </a:lnTo>
                <a:lnTo>
                  <a:pt x="1800262" y="367194"/>
                </a:lnTo>
                <a:lnTo>
                  <a:pt x="1868200" y="341903"/>
                </a:lnTo>
                <a:lnTo>
                  <a:pt x="1907503" y="330012"/>
                </a:lnTo>
                <a:lnTo>
                  <a:pt x="1950164" y="318665"/>
                </a:lnTo>
                <a:lnTo>
                  <a:pt x="1996034" y="307892"/>
                </a:lnTo>
                <a:lnTo>
                  <a:pt x="2044966" y="297725"/>
                </a:lnTo>
                <a:lnTo>
                  <a:pt x="2096809" y="288194"/>
                </a:lnTo>
                <a:lnTo>
                  <a:pt x="2151417" y="279330"/>
                </a:lnTo>
                <a:lnTo>
                  <a:pt x="2208640" y="271164"/>
                </a:lnTo>
                <a:lnTo>
                  <a:pt x="2268329" y="263727"/>
                </a:lnTo>
                <a:lnTo>
                  <a:pt x="2330337" y="257049"/>
                </a:lnTo>
                <a:lnTo>
                  <a:pt x="2394514" y="251162"/>
                </a:lnTo>
                <a:lnTo>
                  <a:pt x="2460712" y="246096"/>
                </a:lnTo>
                <a:lnTo>
                  <a:pt x="2528783" y="241882"/>
                </a:lnTo>
                <a:lnTo>
                  <a:pt x="2598578" y="238551"/>
                </a:lnTo>
                <a:lnTo>
                  <a:pt x="2669948" y="236133"/>
                </a:lnTo>
                <a:lnTo>
                  <a:pt x="2742746" y="234660"/>
                </a:lnTo>
                <a:lnTo>
                  <a:pt x="2816821" y="234162"/>
                </a:lnTo>
                <a:lnTo>
                  <a:pt x="2890919" y="234660"/>
                </a:lnTo>
                <a:lnTo>
                  <a:pt x="2963735" y="236133"/>
                </a:lnTo>
                <a:lnTo>
                  <a:pt x="3035121" y="238551"/>
                </a:lnTo>
                <a:lnTo>
                  <a:pt x="3104928" y="241882"/>
                </a:lnTo>
                <a:lnTo>
                  <a:pt x="3173007" y="246096"/>
                </a:lnTo>
                <a:lnTo>
                  <a:pt x="3239212" y="251162"/>
                </a:lnTo>
                <a:lnTo>
                  <a:pt x="3303392" y="257049"/>
                </a:lnTo>
                <a:lnTo>
                  <a:pt x="3365401" y="263727"/>
                </a:lnTo>
                <a:lnTo>
                  <a:pt x="3425089" y="271164"/>
                </a:lnTo>
                <a:lnTo>
                  <a:pt x="3482309" y="279330"/>
                </a:lnTo>
                <a:lnTo>
                  <a:pt x="3536912" y="288194"/>
                </a:lnTo>
                <a:lnTo>
                  <a:pt x="3588750" y="297725"/>
                </a:lnTo>
                <a:lnTo>
                  <a:pt x="3637675" y="307892"/>
                </a:lnTo>
                <a:lnTo>
                  <a:pt x="3683538" y="318665"/>
                </a:lnTo>
                <a:lnTo>
                  <a:pt x="3726190" y="330012"/>
                </a:lnTo>
                <a:lnTo>
                  <a:pt x="3765485" y="341903"/>
                </a:lnTo>
                <a:lnTo>
                  <a:pt x="3833405" y="367194"/>
                </a:lnTo>
                <a:lnTo>
                  <a:pt x="3886113" y="394290"/>
                </a:lnTo>
                <a:lnTo>
                  <a:pt x="3922421" y="422945"/>
                </a:lnTo>
                <a:lnTo>
                  <a:pt x="3943540" y="468312"/>
                </a:lnTo>
                <a:lnTo>
                  <a:pt x="5070271" y="468312"/>
                </a:lnTo>
                <a:lnTo>
                  <a:pt x="5059543" y="422317"/>
                </a:lnTo>
                <a:lnTo>
                  <a:pt x="5028025" y="377589"/>
                </a:lnTo>
                <a:lnTo>
                  <a:pt x="4995959" y="348577"/>
                </a:lnTo>
                <a:lnTo>
                  <a:pt x="4955395" y="320282"/>
                </a:lnTo>
                <a:lnTo>
                  <a:pt x="4906631" y="292766"/>
                </a:lnTo>
                <a:lnTo>
                  <a:pt x="4849963" y="266090"/>
                </a:lnTo>
                <a:lnTo>
                  <a:pt x="4785688" y="240317"/>
                </a:lnTo>
                <a:lnTo>
                  <a:pt x="4714103" y="215508"/>
                </a:lnTo>
                <a:lnTo>
                  <a:pt x="4675662" y="203484"/>
                </a:lnTo>
                <a:lnTo>
                  <a:pt x="4635505" y="191724"/>
                </a:lnTo>
                <a:lnTo>
                  <a:pt x="4593669" y="180237"/>
                </a:lnTo>
                <a:lnTo>
                  <a:pt x="4550191" y="169028"/>
                </a:lnTo>
                <a:lnTo>
                  <a:pt x="4505108" y="158107"/>
                </a:lnTo>
                <a:lnTo>
                  <a:pt x="4458457" y="147481"/>
                </a:lnTo>
                <a:lnTo>
                  <a:pt x="4410276" y="137158"/>
                </a:lnTo>
                <a:lnTo>
                  <a:pt x="4360601" y="127145"/>
                </a:lnTo>
                <a:lnTo>
                  <a:pt x="4309470" y="117450"/>
                </a:lnTo>
                <a:lnTo>
                  <a:pt x="4256919" y="108081"/>
                </a:lnTo>
                <a:lnTo>
                  <a:pt x="4202986" y="99045"/>
                </a:lnTo>
                <a:lnTo>
                  <a:pt x="4147708" y="90351"/>
                </a:lnTo>
                <a:lnTo>
                  <a:pt x="4091122" y="82006"/>
                </a:lnTo>
                <a:lnTo>
                  <a:pt x="4033266" y="74017"/>
                </a:lnTo>
                <a:lnTo>
                  <a:pt x="3974175" y="66393"/>
                </a:lnTo>
                <a:lnTo>
                  <a:pt x="3913888" y="59141"/>
                </a:lnTo>
                <a:lnTo>
                  <a:pt x="3852441" y="52268"/>
                </a:lnTo>
                <a:lnTo>
                  <a:pt x="3789871" y="45783"/>
                </a:lnTo>
                <a:lnTo>
                  <a:pt x="3726217" y="39693"/>
                </a:lnTo>
                <a:lnTo>
                  <a:pt x="3661514" y="34007"/>
                </a:lnTo>
                <a:lnTo>
                  <a:pt x="3595800" y="28730"/>
                </a:lnTo>
                <a:lnTo>
                  <a:pt x="3529111" y="23873"/>
                </a:lnTo>
                <a:lnTo>
                  <a:pt x="3461486" y="19441"/>
                </a:lnTo>
                <a:lnTo>
                  <a:pt x="3392961" y="15443"/>
                </a:lnTo>
                <a:lnTo>
                  <a:pt x="3323574" y="11886"/>
                </a:lnTo>
                <a:lnTo>
                  <a:pt x="3253361" y="8779"/>
                </a:lnTo>
                <a:lnTo>
                  <a:pt x="3182359" y="6128"/>
                </a:lnTo>
                <a:lnTo>
                  <a:pt x="3110606" y="3943"/>
                </a:lnTo>
                <a:lnTo>
                  <a:pt x="3038138" y="2229"/>
                </a:lnTo>
                <a:lnTo>
                  <a:pt x="2964994" y="996"/>
                </a:lnTo>
                <a:lnTo>
                  <a:pt x="2891209" y="250"/>
                </a:lnTo>
                <a:lnTo>
                  <a:pt x="2816821" y="0"/>
                </a:lnTo>
                <a:lnTo>
                  <a:pt x="2742446" y="250"/>
                </a:lnTo>
                <a:lnTo>
                  <a:pt x="2668672" y="996"/>
                </a:lnTo>
                <a:lnTo>
                  <a:pt x="2595539" y="2229"/>
                </a:lnTo>
                <a:lnTo>
                  <a:pt x="2523082" y="3943"/>
                </a:lnTo>
                <a:lnTo>
                  <a:pt x="2451339" y="6128"/>
                </a:lnTo>
                <a:lnTo>
                  <a:pt x="2380347" y="8779"/>
                </a:lnTo>
                <a:lnTo>
                  <a:pt x="2310142" y="11886"/>
                </a:lnTo>
                <a:lnTo>
                  <a:pt x="2240763" y="15443"/>
                </a:lnTo>
                <a:lnTo>
                  <a:pt x="2172246" y="19441"/>
                </a:lnTo>
                <a:lnTo>
                  <a:pt x="2104629" y="23872"/>
                </a:lnTo>
                <a:lnTo>
                  <a:pt x="2037948" y="28730"/>
                </a:lnTo>
                <a:lnTo>
                  <a:pt x="1972240" y="34006"/>
                </a:lnTo>
                <a:lnTo>
                  <a:pt x="1907543" y="39693"/>
                </a:lnTo>
                <a:lnTo>
                  <a:pt x="1843894" y="45782"/>
                </a:lnTo>
                <a:lnTo>
                  <a:pt x="1781330" y="52267"/>
                </a:lnTo>
                <a:lnTo>
                  <a:pt x="1719887" y="59139"/>
                </a:lnTo>
                <a:lnTo>
                  <a:pt x="1659604" y="66391"/>
                </a:lnTo>
                <a:lnTo>
                  <a:pt x="1600517" y="74015"/>
                </a:lnTo>
                <a:lnTo>
                  <a:pt x="1542663" y="82004"/>
                </a:lnTo>
                <a:lnTo>
                  <a:pt x="1486080" y="90349"/>
                </a:lnTo>
                <a:lnTo>
                  <a:pt x="1430804" y="99043"/>
                </a:lnTo>
                <a:lnTo>
                  <a:pt x="1376873" y="108078"/>
                </a:lnTo>
                <a:lnTo>
                  <a:pt x="1324323" y="117446"/>
                </a:lnTo>
                <a:lnTo>
                  <a:pt x="1273192" y="127141"/>
                </a:lnTo>
                <a:lnTo>
                  <a:pt x="1223518" y="137153"/>
                </a:lnTo>
                <a:lnTo>
                  <a:pt x="1175336" y="147476"/>
                </a:lnTo>
                <a:lnTo>
                  <a:pt x="1128684" y="158101"/>
                </a:lnTo>
                <a:lnTo>
                  <a:pt x="1083600" y="169022"/>
                </a:lnTo>
                <a:lnTo>
                  <a:pt x="1040120" y="180229"/>
                </a:lnTo>
                <a:lnTo>
                  <a:pt x="998281" y="191716"/>
                </a:lnTo>
                <a:lnTo>
                  <a:pt x="958121" y="203475"/>
                </a:lnTo>
                <a:lnTo>
                  <a:pt x="919677" y="215498"/>
                </a:lnTo>
                <a:lnTo>
                  <a:pt x="882985" y="227777"/>
                </a:lnTo>
                <a:lnTo>
                  <a:pt x="815009" y="253074"/>
                </a:lnTo>
                <a:lnTo>
                  <a:pt x="754488" y="279304"/>
                </a:lnTo>
                <a:lnTo>
                  <a:pt x="701722" y="306404"/>
                </a:lnTo>
                <a:lnTo>
                  <a:pt x="657005" y="334315"/>
                </a:lnTo>
                <a:lnTo>
                  <a:pt x="620635" y="362973"/>
                </a:lnTo>
                <a:lnTo>
                  <a:pt x="592909" y="392317"/>
                </a:lnTo>
                <a:lnTo>
                  <a:pt x="568177" y="437485"/>
                </a:lnTo>
                <a:lnTo>
                  <a:pt x="563359" y="468274"/>
                </a:lnTo>
                <a:lnTo>
                  <a:pt x="0" y="468312"/>
                </a:lnTo>
                <a:lnTo>
                  <a:pt x="1126731" y="702462"/>
                </a:lnTo>
                <a:lnTo>
                  <a:pt x="2253449" y="468312"/>
                </a:lnTo>
                <a:lnTo>
                  <a:pt x="1690090" y="4683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375437" y="9414086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50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100" y="8240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218483" y="8377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6900" y="2730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7636" y="82470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13192" y="8402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762" rIns="0" bIns="0" rtlCol="0">
            <a:spAutoFit/>
          </a:bodyPr>
          <a:lstStyle/>
          <a:p>
            <a:pPr marL="695960">
              <a:lnSpc>
                <a:spcPct val="100000"/>
              </a:lnSpc>
            </a:pPr>
            <a:r>
              <a:rPr sz="3200" spc="-5" dirty="0"/>
              <a:t>Attack</a:t>
            </a:r>
            <a:r>
              <a:rPr sz="3200" spc="-90" dirty="0"/>
              <a:t> </a:t>
            </a:r>
            <a:r>
              <a:rPr sz="3200" spc="-5" dirty="0"/>
              <a:t>Patterns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2058404" y="2855455"/>
            <a:ext cx="7339965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Blueprint for creating an attack (like </a:t>
            </a:r>
            <a:r>
              <a:rPr sz="2800" spc="-5" dirty="0">
                <a:latin typeface="Arial"/>
                <a:cs typeface="Arial"/>
              </a:rPr>
              <a:t>a sewing  </a:t>
            </a:r>
            <a:r>
              <a:rPr sz="2800" dirty="0">
                <a:latin typeface="Arial"/>
                <a:cs typeface="Arial"/>
              </a:rPr>
              <a:t>pattern)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8404" y="3815588"/>
            <a:ext cx="3677285" cy="228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Consists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of: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dirty="0">
                <a:latin typeface="Arial"/>
                <a:cs typeface="Arial"/>
              </a:rPr>
              <a:t>Attack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prerequisites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dirty="0">
                <a:latin typeface="Arial"/>
                <a:cs typeface="Arial"/>
              </a:rPr>
              <a:t>Attack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Related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Method of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3099" y="3898900"/>
            <a:ext cx="4049395" cy="2021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979" marR="5080" indent="-208279">
              <a:lnSpc>
                <a:spcPct val="100000"/>
              </a:lnSpc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5" dirty="0">
                <a:latin typeface="Arial"/>
                <a:cs typeface="Arial"/>
              </a:rPr>
              <a:t>Skill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resources required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execute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220979" indent="-208279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10" dirty="0">
                <a:latin typeface="Arial"/>
                <a:cs typeface="Arial"/>
              </a:rPr>
              <a:t>Applicable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contexts</a:t>
            </a:r>
            <a:endParaRPr sz="2400">
              <a:latin typeface="Arial"/>
              <a:cs typeface="Arial"/>
            </a:endParaRPr>
          </a:p>
          <a:p>
            <a:pPr marL="220979" marR="685800" indent="-208279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221615" algn="l"/>
              </a:tabLst>
            </a:pPr>
            <a:r>
              <a:rPr sz="2400" spc="-5" dirty="0">
                <a:latin typeface="Arial"/>
                <a:cs typeface="Arial"/>
              </a:rPr>
              <a:t>Prevention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mitigation  strategies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95297" y="6100381"/>
            <a:ext cx="8743886" cy="1771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6833" y="7947904"/>
            <a:ext cx="752220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Consult CAPEC: Common </a:t>
            </a:r>
            <a:r>
              <a:rPr sz="1400" dirty="0">
                <a:latin typeface="Arial"/>
                <a:cs typeface="Arial"/>
              </a:rPr>
              <a:t>Attack Pattern </a:t>
            </a:r>
            <a:r>
              <a:rPr sz="1400" spc="-5" dirty="0">
                <a:latin typeface="Arial"/>
                <a:cs typeface="Arial"/>
              </a:rPr>
              <a:t>Enumeration and Classification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333399"/>
                </a:solidFill>
                <a:latin typeface="Arial"/>
                <a:cs typeface="Arial"/>
                <a:hlinkClick r:id="rId11"/>
              </a:rPr>
              <a:t>http://capec.mitre.org/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8900" y="79359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15283" y="80722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3700" y="24257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436" y="79422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09992" y="80972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66228" y="1607311"/>
            <a:ext cx="3620770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5" dirty="0"/>
              <a:t>Assurance</a:t>
            </a:r>
            <a:r>
              <a:rPr sz="3400" spc="-65" dirty="0"/>
              <a:t> </a:t>
            </a:r>
            <a:r>
              <a:rPr sz="3400" spc="-10" dirty="0"/>
              <a:t>Cases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855204" y="2702052"/>
            <a:ext cx="8366759" cy="448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1416050" indent="-228600">
              <a:lnSpc>
                <a:spcPct val="100000"/>
              </a:lnSpc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Applicable during </a:t>
            </a:r>
            <a:r>
              <a:rPr sz="3000" dirty="0">
                <a:latin typeface="Arial"/>
                <a:cs typeface="Arial"/>
              </a:rPr>
              <a:t>all </a:t>
            </a:r>
            <a:r>
              <a:rPr sz="3000" spc="-5" dirty="0">
                <a:latin typeface="Arial"/>
                <a:cs typeface="Arial"/>
              </a:rPr>
              <a:t>phases of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software  development</a:t>
            </a:r>
            <a:endParaRPr sz="3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SzPct val="70000"/>
              <a:buChar char="•"/>
              <a:tabLst>
                <a:tab pos="241300" algn="l"/>
              </a:tabLst>
            </a:pPr>
            <a:r>
              <a:rPr sz="3000" dirty="0">
                <a:latin typeface="Arial"/>
                <a:cs typeface="Arial"/>
              </a:rPr>
              <a:t>Similar </a:t>
            </a:r>
            <a:r>
              <a:rPr sz="3000" spc="-5" dirty="0">
                <a:latin typeface="Arial"/>
                <a:cs typeface="Arial"/>
              </a:rPr>
              <a:t>to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legal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case</a:t>
            </a:r>
            <a:endParaRPr sz="3000">
              <a:latin typeface="Arial"/>
              <a:cs typeface="Arial"/>
            </a:endParaRPr>
          </a:p>
          <a:p>
            <a:pPr marL="241300" marR="545465" indent="-228600">
              <a:lnSpc>
                <a:spcPct val="100000"/>
              </a:lnSpc>
              <a:spcBef>
                <a:spcPts val="900"/>
              </a:spcBef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Presents arguments </a:t>
            </a:r>
            <a:r>
              <a:rPr sz="3000" dirty="0">
                <a:latin typeface="Arial"/>
                <a:cs typeface="Arial"/>
              </a:rPr>
              <a:t>showing </a:t>
            </a:r>
            <a:r>
              <a:rPr sz="3000" spc="-5" dirty="0">
                <a:latin typeface="Arial"/>
                <a:cs typeface="Arial"/>
              </a:rPr>
              <a:t>how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top-level  </a:t>
            </a:r>
            <a:r>
              <a:rPr sz="3000" dirty="0">
                <a:latin typeface="Arial"/>
                <a:cs typeface="Arial"/>
              </a:rPr>
              <a:t>claim is </a:t>
            </a:r>
            <a:r>
              <a:rPr sz="3000" spc="-5" dirty="0">
                <a:latin typeface="Arial"/>
                <a:cs typeface="Arial"/>
              </a:rPr>
              <a:t>supported by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evidence</a:t>
            </a:r>
            <a:endParaRPr sz="3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915"/>
              </a:spcBef>
              <a:buSzPct val="88461"/>
              <a:buFont typeface="Times New Roman"/>
              <a:buChar char="•"/>
              <a:tabLst>
                <a:tab pos="685165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system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acceptably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secure</a:t>
            </a:r>
            <a:endParaRPr sz="2600">
              <a:latin typeface="Arial"/>
              <a:cs typeface="Arial"/>
            </a:endParaRPr>
          </a:p>
          <a:p>
            <a:pPr marL="684530" marR="5080" lvl="1" indent="-208915">
              <a:lnSpc>
                <a:spcPct val="100000"/>
              </a:lnSpc>
              <a:spcBef>
                <a:spcPts val="780"/>
              </a:spcBef>
              <a:buSzPct val="88461"/>
              <a:buFont typeface="Times New Roman"/>
              <a:buChar char="•"/>
              <a:tabLst>
                <a:tab pos="685165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system has none of the common coding defects  that lead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security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vulnerabilities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SzPct val="70000"/>
              <a:buChar char="•"/>
              <a:tabLst>
                <a:tab pos="241300" algn="l"/>
              </a:tabLst>
            </a:pPr>
            <a:r>
              <a:rPr sz="3000" spc="-5" dirty="0">
                <a:latin typeface="Arial"/>
                <a:cs typeface="Arial"/>
              </a:rPr>
              <a:t>Considers people, process, and</a:t>
            </a:r>
            <a:r>
              <a:rPr sz="3000" spc="-11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technology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24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787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272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7936" y="82851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4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862" rIns="0" bIns="0" rtlCol="0">
            <a:spAutoFit/>
          </a:bodyPr>
          <a:lstStyle/>
          <a:p>
            <a:pPr marL="556260">
              <a:lnSpc>
                <a:spcPct val="100000"/>
              </a:lnSpc>
            </a:pPr>
            <a:r>
              <a:rPr sz="3200" spc="-5" dirty="0"/>
              <a:t>Misuse/Abuse</a:t>
            </a:r>
            <a:r>
              <a:rPr sz="3200" spc="-105" dirty="0"/>
              <a:t> </a:t>
            </a:r>
            <a:r>
              <a:rPr sz="3200" spc="-10" dirty="0"/>
              <a:t>Cases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1918704" y="2893567"/>
            <a:ext cx="8150225" cy="484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23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Document </a:t>
            </a:r>
            <a:r>
              <a:rPr sz="2400" i="1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priori </a:t>
            </a:r>
            <a:r>
              <a:rPr sz="2400" spc="-5" dirty="0">
                <a:latin typeface="Arial"/>
                <a:cs typeface="Arial"/>
              </a:rPr>
              <a:t>how software should react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illegitimate  use (can’ts and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won’ts)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6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Brainstorm </a:t>
            </a:r>
            <a:r>
              <a:rPr sz="2000" spc="-5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designers and software security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experts</a:t>
            </a:r>
            <a:endParaRPr sz="20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229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How does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software </a:t>
            </a:r>
            <a:r>
              <a:rPr sz="1600" spc="-5" dirty="0">
                <a:latin typeface="Arial"/>
                <a:cs typeface="Arial"/>
              </a:rPr>
              <a:t>distinguish </a:t>
            </a:r>
            <a:r>
              <a:rPr sz="1600" spc="-10" dirty="0">
                <a:latin typeface="Arial"/>
                <a:cs typeface="Arial"/>
              </a:rPr>
              <a:t>between good and bad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input?</a:t>
            </a:r>
            <a:endParaRPr sz="16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95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Between </a:t>
            </a:r>
            <a:r>
              <a:rPr sz="1600" spc="-5" dirty="0">
                <a:latin typeface="Arial"/>
                <a:cs typeface="Arial"/>
              </a:rPr>
              <a:t>legitimate application </a:t>
            </a:r>
            <a:r>
              <a:rPr sz="1600" dirty="0">
                <a:latin typeface="Arial"/>
                <a:cs typeface="Arial"/>
              </a:rPr>
              <a:t>vs. </a:t>
            </a:r>
            <a:r>
              <a:rPr sz="1600" spc="-10" dirty="0">
                <a:latin typeface="Arial"/>
                <a:cs typeface="Arial"/>
              </a:rPr>
              <a:t>rogue </a:t>
            </a:r>
            <a:r>
              <a:rPr sz="1600" spc="-5" dirty="0">
                <a:latin typeface="Arial"/>
                <a:cs typeface="Arial"/>
              </a:rPr>
              <a:t>application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requests?</a:t>
            </a:r>
            <a:endParaRPr sz="1600" dirty="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95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How </a:t>
            </a:r>
            <a:r>
              <a:rPr sz="1600" spc="-5" dirty="0">
                <a:latin typeface="Arial"/>
                <a:cs typeface="Arial"/>
              </a:rPr>
              <a:t>can an attacker disrupt </a:t>
            </a:r>
            <a:r>
              <a:rPr sz="1600" spc="-10" dirty="0">
                <a:latin typeface="Arial"/>
                <a:cs typeface="Arial"/>
              </a:rPr>
              <a:t>software </a:t>
            </a:r>
            <a:r>
              <a:rPr sz="1600" spc="-5" dirty="0">
                <a:latin typeface="Arial"/>
                <a:cs typeface="Arial"/>
              </a:rPr>
              <a:t>communication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interfaces?</a:t>
            </a:r>
            <a:endParaRPr sz="1600" dirty="0">
              <a:latin typeface="Arial"/>
              <a:cs typeface="Arial"/>
            </a:endParaRPr>
          </a:p>
          <a:p>
            <a:pPr marL="1026160" marR="461645" lvl="2" indent="-227329">
              <a:lnSpc>
                <a:spcPct val="80000"/>
              </a:lnSpc>
              <a:spcBef>
                <a:spcPts val="480"/>
              </a:spcBef>
              <a:buSzPct val="68750"/>
              <a:buFont typeface="Times New Roman"/>
              <a:buChar char="—"/>
              <a:tabLst>
                <a:tab pos="1026160" algn="l"/>
              </a:tabLst>
            </a:pPr>
            <a:r>
              <a:rPr sz="1600" spc="-10" dirty="0">
                <a:latin typeface="Arial"/>
                <a:cs typeface="Arial"/>
              </a:rPr>
              <a:t>Does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database </a:t>
            </a:r>
            <a:r>
              <a:rPr sz="1600" spc="-5" dirty="0">
                <a:latin typeface="Arial"/>
                <a:cs typeface="Arial"/>
              </a:rPr>
              <a:t>server assume that the client </a:t>
            </a:r>
            <a:r>
              <a:rPr sz="1600" spc="-10" dirty="0">
                <a:latin typeface="Arial"/>
                <a:cs typeface="Arial"/>
              </a:rPr>
              <a:t>manages </a:t>
            </a:r>
            <a:r>
              <a:rPr sz="1600" spc="-5" dirty="0">
                <a:latin typeface="Arial"/>
                <a:cs typeface="Arial"/>
              </a:rPr>
              <a:t>all </a:t>
            </a:r>
            <a:r>
              <a:rPr sz="1600" spc="-10" dirty="0">
                <a:latin typeface="Arial"/>
                <a:cs typeface="Arial"/>
              </a:rPr>
              <a:t>data </a:t>
            </a:r>
            <a:r>
              <a:rPr sz="1600" spc="-5" dirty="0">
                <a:latin typeface="Arial"/>
                <a:cs typeface="Arial"/>
              </a:rPr>
              <a:t>access  permissions?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ts val="2765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Ask: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4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assumptions are </a:t>
            </a:r>
            <a:r>
              <a:rPr sz="2000" spc="-5" dirty="0">
                <a:latin typeface="Arial"/>
                <a:cs typeface="Arial"/>
              </a:rPr>
              <a:t>implicit in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system?</a:t>
            </a: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</a:t>
            </a:r>
            <a:r>
              <a:rPr sz="2000" spc="-5" dirty="0">
                <a:latin typeface="Arial"/>
                <a:cs typeface="Arial"/>
              </a:rPr>
              <a:t>things </a:t>
            </a:r>
            <a:r>
              <a:rPr sz="2000" dirty="0">
                <a:latin typeface="Arial"/>
                <a:cs typeface="Arial"/>
              </a:rPr>
              <a:t>make our assumptions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false?</a:t>
            </a: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What are some candidate attacks (consult </a:t>
            </a:r>
            <a:r>
              <a:rPr sz="2000" spc="-5" dirty="0">
                <a:latin typeface="Arial"/>
                <a:cs typeface="Arial"/>
              </a:rPr>
              <a:t>attack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patterns)?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Font typeface="Times New Roman"/>
              <a:buChar char="•"/>
            </a:pPr>
            <a:endParaRPr sz="2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Strike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balance between cost and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endParaRPr sz="24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24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Prioritize </a:t>
            </a:r>
            <a:r>
              <a:rPr sz="2000" dirty="0">
                <a:latin typeface="Arial"/>
                <a:cs typeface="Arial"/>
              </a:rPr>
              <a:t>which cases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develop</a:t>
            </a:r>
            <a:endParaRPr sz="2000" dirty="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2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Risk analysis helps guide case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82788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27983" y="84151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6400" y="27686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7136" y="8285164"/>
            <a:ext cx="4039628" cy="361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22692" y="84401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274" rIns="0" bIns="0" rtlCol="0">
            <a:spAutoFit/>
          </a:bodyPr>
          <a:lstStyle/>
          <a:p>
            <a:pPr marL="505459">
              <a:lnSpc>
                <a:spcPct val="100000"/>
              </a:lnSpc>
            </a:pPr>
            <a:r>
              <a:rPr sz="3400" spc="-5" dirty="0"/>
              <a:t>Architecture &amp;</a:t>
            </a:r>
            <a:r>
              <a:rPr sz="3400" spc="-50" dirty="0"/>
              <a:t> </a:t>
            </a:r>
            <a:r>
              <a:rPr sz="3400" spc="-5" dirty="0"/>
              <a:t>Design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867904" y="2960623"/>
            <a:ext cx="7560945" cy="432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Not the </a:t>
            </a:r>
            <a:r>
              <a:rPr sz="2800" dirty="0">
                <a:latin typeface="Arial"/>
                <a:cs typeface="Arial"/>
              </a:rPr>
              <a:t>same as security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architecture</a:t>
            </a:r>
            <a:endParaRPr sz="2800">
              <a:latin typeface="Arial"/>
              <a:cs typeface="Arial"/>
            </a:endParaRPr>
          </a:p>
          <a:p>
            <a:pPr marL="684530" marR="5080" lvl="1" indent="-208915">
              <a:lnSpc>
                <a:spcPts val="2300"/>
              </a:lnSpc>
              <a:spcBef>
                <a:spcPts val="84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architecture of security components (firewalls, IDS,  other sensors, network monitoring points,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SzPct val="69642"/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Architectural </a:t>
            </a:r>
            <a:r>
              <a:rPr sz="2800" spc="-5" dirty="0">
                <a:latin typeface="Arial"/>
                <a:cs typeface="Arial"/>
              </a:rPr>
              <a:t>Risk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software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characterization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threat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architectural vulnerability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assessment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</a:t>
            </a:r>
            <a:r>
              <a:rPr sz="2400" spc="-10" dirty="0">
                <a:latin typeface="Arial"/>
                <a:cs typeface="Arial"/>
              </a:rPr>
              <a:t>likelihood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impact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determination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720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risk mitigation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planning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7600" y="81137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73983" y="82500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2400" y="26035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3136" y="81200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68692" y="82750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174" rIns="0" bIns="0" rtlCol="0">
            <a:spAutoFit/>
          </a:bodyPr>
          <a:lstStyle/>
          <a:p>
            <a:pPr marL="251460">
              <a:lnSpc>
                <a:spcPct val="100000"/>
              </a:lnSpc>
            </a:pPr>
            <a:r>
              <a:rPr sz="3400" spc="-5" dirty="0"/>
              <a:t>Secure Code</a:t>
            </a:r>
            <a:r>
              <a:rPr sz="3400" spc="-75" dirty="0"/>
              <a:t> </a:t>
            </a:r>
            <a:r>
              <a:rPr sz="3400" spc="-5" dirty="0"/>
              <a:t>Review/Scanning</a:t>
            </a:r>
            <a:endParaRPr sz="3400"/>
          </a:p>
        </p:txBody>
      </p:sp>
      <p:sp>
        <p:nvSpPr>
          <p:cNvPr id="16" name="object 16"/>
          <p:cNvSpPr txBox="1"/>
          <p:nvPr/>
        </p:nvSpPr>
        <p:spPr>
          <a:xfrm>
            <a:off x="1613904" y="2846323"/>
            <a:ext cx="8162290" cy="49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Adopt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secure coding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</a:t>
            </a:r>
            <a:endParaRPr sz="24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484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Validate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Perform </a:t>
            </a:r>
            <a:r>
              <a:rPr sz="2000" dirty="0">
                <a:latin typeface="Arial"/>
                <a:cs typeface="Arial"/>
              </a:rPr>
              <a:t>bounds checking </a:t>
            </a:r>
            <a:r>
              <a:rPr sz="2000" spc="-5" dirty="0">
                <a:latin typeface="Arial"/>
                <a:cs typeface="Arial"/>
              </a:rPr>
              <a:t>(buffer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overflows)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Check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conditions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could lead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exceptions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6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Base access decisions on permission, not exclusion </a:t>
            </a:r>
            <a:r>
              <a:rPr sz="2000" spc="-5" dirty="0">
                <a:latin typeface="Arial"/>
                <a:cs typeface="Arial"/>
              </a:rPr>
              <a:t>(default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deny)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59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Enforce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principle of least </a:t>
            </a:r>
            <a:r>
              <a:rPr sz="2000" spc="-5" dirty="0">
                <a:latin typeface="Arial"/>
                <a:cs typeface="Arial"/>
              </a:rPr>
              <a:t>privilege for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  <a:spcBef>
                <a:spcPts val="375"/>
              </a:spcBef>
            </a:pPr>
            <a:r>
              <a:rPr sz="1300" spc="30" dirty="0">
                <a:latin typeface="Times New Roman"/>
                <a:cs typeface="Times New Roman"/>
              </a:rPr>
              <a:t>— </a:t>
            </a:r>
            <a:r>
              <a:rPr sz="1900" spc="-5" dirty="0">
                <a:latin typeface="Arial"/>
                <a:cs typeface="Arial"/>
              </a:rPr>
              <a:t>Time out elevated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privileges</a:t>
            </a:r>
            <a:endParaRPr sz="19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3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Sanitize data </a:t>
            </a:r>
            <a:r>
              <a:rPr sz="2000" dirty="0">
                <a:latin typeface="Arial"/>
                <a:cs typeface="Arial"/>
              </a:rPr>
              <a:t>sent </a:t>
            </a:r>
            <a:r>
              <a:rPr sz="2000" spc="-5" dirty="0">
                <a:latin typeface="Arial"/>
                <a:cs typeface="Arial"/>
              </a:rPr>
              <a:t>to other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684530" marR="116205" lvl="1" indent="-208915">
              <a:lnSpc>
                <a:spcPts val="2160"/>
              </a:lnSpc>
              <a:spcBef>
                <a:spcPts val="630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dirty="0">
                <a:latin typeface="Arial"/>
                <a:cs typeface="Arial"/>
              </a:rPr>
              <a:t>Guard against race conditions </a:t>
            </a:r>
            <a:r>
              <a:rPr sz="2000" spc="-5" dirty="0">
                <a:latin typeface="Arial"/>
                <a:cs typeface="Arial"/>
              </a:rPr>
              <a:t>(infinite </a:t>
            </a:r>
            <a:r>
              <a:rPr sz="2000" dirty="0">
                <a:latin typeface="Arial"/>
                <a:cs typeface="Arial"/>
              </a:rPr>
              <a:t>loops, deadlocks,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  collisions)</a:t>
            </a:r>
            <a:endParaRPr sz="20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25"/>
              </a:spcBef>
              <a:buSzPct val="90000"/>
              <a:buFont typeface="Times New Roman"/>
              <a:buChar char="•"/>
              <a:tabLst>
                <a:tab pos="685165" algn="l"/>
              </a:tabLst>
            </a:pPr>
            <a:r>
              <a:rPr sz="2000" spc="-5" dirty="0">
                <a:latin typeface="Arial"/>
                <a:cs typeface="Arial"/>
              </a:rPr>
              <a:t>Review </a:t>
            </a:r>
            <a:r>
              <a:rPr sz="2000" dirty="0">
                <a:latin typeface="Arial"/>
                <a:cs typeface="Arial"/>
              </a:rPr>
              <a:t>code against </a:t>
            </a:r>
            <a:r>
              <a:rPr sz="2000" spc="-5" dirty="0">
                <a:latin typeface="Arial"/>
                <a:cs typeface="Arial"/>
              </a:rPr>
              <a:t>attack patterns </a:t>
            </a:r>
            <a:r>
              <a:rPr sz="2000" dirty="0">
                <a:latin typeface="Arial"/>
                <a:cs typeface="Arial"/>
              </a:rPr>
              <a:t>&amp; misuse/abuse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cases</a:t>
            </a:r>
            <a:endParaRPr sz="2000">
              <a:latin typeface="Arial"/>
              <a:cs typeface="Arial"/>
            </a:endParaRPr>
          </a:p>
          <a:p>
            <a:pPr marL="241300" marR="690880" indent="-228600">
              <a:lnSpc>
                <a:spcPts val="2590"/>
              </a:lnSpc>
              <a:spcBef>
                <a:spcPts val="620"/>
              </a:spcBef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Conduct structured code inspections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peer review of  source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SzPct val="68750"/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Use static source code analysis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7700" y="79359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74083" y="80722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22500" y="24257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3236" y="79422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68792" y="80972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25028" y="1600200"/>
            <a:ext cx="424243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Security Testing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14004" y="2550655"/>
            <a:ext cx="5407025" cy="5012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1040130" indent="-228600">
              <a:lnSpc>
                <a:spcPct val="100000"/>
              </a:lnSpc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Test </a:t>
            </a:r>
            <a:r>
              <a:rPr sz="2800" dirty="0">
                <a:latin typeface="Arial"/>
                <a:cs typeface="Arial"/>
              </a:rPr>
              <a:t>approach </a:t>
            </a:r>
            <a:r>
              <a:rPr sz="2800" spc="-5" dirty="0">
                <a:latin typeface="Arial"/>
                <a:cs typeface="Arial"/>
              </a:rPr>
              <a:t>&amp;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selection  determined based on risk  analysis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attack </a:t>
            </a:r>
            <a:r>
              <a:rPr sz="2400" spc="-5" dirty="0">
                <a:latin typeface="Arial"/>
                <a:cs typeface="Arial"/>
              </a:rPr>
              <a:t>patterns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abuse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 marL="241300" marR="69850" indent="-228600">
              <a:lnSpc>
                <a:spcPct val="100000"/>
              </a:lnSpc>
              <a:spcBef>
                <a:spcPts val="705"/>
              </a:spcBef>
              <a:buSzPct val="69642"/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Emphasizes what </a:t>
            </a:r>
            <a:r>
              <a:rPr sz="2800" dirty="0">
                <a:latin typeface="Arial"/>
                <a:cs typeface="Arial"/>
              </a:rPr>
              <a:t>an application  should </a:t>
            </a:r>
            <a:r>
              <a:rPr sz="2800" i="1" dirty="0">
                <a:latin typeface="Arial"/>
                <a:cs typeface="Arial"/>
              </a:rPr>
              <a:t>not</a:t>
            </a:r>
            <a:r>
              <a:rPr sz="2800" i="1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endParaRPr sz="2800">
              <a:latin typeface="Arial"/>
              <a:cs typeface="Arial"/>
            </a:endParaRPr>
          </a:p>
          <a:p>
            <a:pPr marL="684530" marR="50165" lvl="1" indent="-208915">
              <a:lnSpc>
                <a:spcPct val="100000"/>
              </a:lnSpc>
              <a:spcBef>
                <a:spcPts val="855"/>
              </a:spcBef>
              <a:buSzPct val="89583"/>
              <a:buFont typeface="Times New Roman"/>
              <a:buChar char="•"/>
              <a:tabLst>
                <a:tab pos="685165" algn="l"/>
              </a:tabLst>
            </a:pPr>
            <a:r>
              <a:rPr sz="2400" spc="-5" dirty="0">
                <a:latin typeface="Arial"/>
                <a:cs typeface="Arial"/>
              </a:rPr>
              <a:t>“Unauthorized users should not be  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access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data.”</a:t>
            </a:r>
            <a:endParaRPr sz="240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72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spc="-5" dirty="0">
                <a:latin typeface="Arial"/>
                <a:cs typeface="Arial"/>
              </a:rPr>
              <a:t>Validate </a:t>
            </a:r>
            <a:r>
              <a:rPr sz="2000" dirty="0">
                <a:latin typeface="Arial"/>
                <a:cs typeface="Arial"/>
              </a:rPr>
              <a:t>least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privilege</a:t>
            </a:r>
            <a:endParaRPr sz="2000">
              <a:latin typeface="Arial"/>
              <a:cs typeface="Arial"/>
            </a:endParaRPr>
          </a:p>
          <a:p>
            <a:pPr marL="1026160" lvl="2" indent="-227329">
              <a:lnSpc>
                <a:spcPct val="100000"/>
              </a:lnSpc>
              <a:spcBef>
                <a:spcPts val="60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spc="-5" dirty="0">
                <a:latin typeface="Arial"/>
                <a:cs typeface="Arial"/>
              </a:rPr>
              <a:t>Time-limited </a:t>
            </a:r>
            <a:r>
              <a:rPr sz="2000" dirty="0">
                <a:latin typeface="Arial"/>
                <a:cs typeface="Arial"/>
              </a:rPr>
              <a:t>escalation of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privilege</a:t>
            </a:r>
            <a:endParaRPr sz="2000">
              <a:latin typeface="Arial"/>
              <a:cs typeface="Arial"/>
            </a:endParaRPr>
          </a:p>
          <a:p>
            <a:pPr marL="1026160" marR="248920" lvl="2" indent="-227329">
              <a:lnSpc>
                <a:spcPct val="100000"/>
              </a:lnSpc>
              <a:spcBef>
                <a:spcPts val="600"/>
              </a:spcBef>
              <a:buSzPct val="70000"/>
              <a:buFont typeface="Times New Roman"/>
              <a:buChar char="—"/>
              <a:tabLst>
                <a:tab pos="1026160" algn="l"/>
              </a:tabLst>
            </a:pPr>
            <a:r>
              <a:rPr sz="2000" dirty="0">
                <a:latin typeface="Arial"/>
                <a:cs typeface="Arial"/>
              </a:rPr>
              <a:t>Disable account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unsuccessful  </a:t>
            </a:r>
            <a:r>
              <a:rPr sz="2000" spc="-5" dirty="0">
                <a:latin typeface="Arial"/>
                <a:cs typeface="Arial"/>
              </a:rPr>
              <a:t>login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attempts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94662" y="2900362"/>
            <a:ext cx="2800350" cy="392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2008" y="9183685"/>
            <a:ext cx="1928202" cy="56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6100" y="9194800"/>
            <a:ext cx="1778000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9800" y="8037512"/>
            <a:ext cx="9144000" cy="370205"/>
          </a:xfrm>
          <a:custGeom>
            <a:avLst/>
            <a:gdLst/>
            <a:ahLst/>
            <a:cxnLst/>
            <a:rect l="l" t="t" r="r" b="b"/>
            <a:pathLst>
              <a:path w="9144000" h="370204">
                <a:moveTo>
                  <a:pt x="0" y="369887"/>
                </a:moveTo>
                <a:lnTo>
                  <a:pt x="9144000" y="369887"/>
                </a:lnTo>
                <a:lnTo>
                  <a:pt x="914400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6183" y="8173846"/>
            <a:ext cx="12827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900" b="1" dirty="0">
                <a:latin typeface="Arial"/>
                <a:cs typeface="Arial"/>
              </a:rPr>
              <a:t>21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4600" y="2527300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87"/>
                </a:lnTo>
              </a:path>
            </a:pathLst>
          </a:custGeom>
          <a:ln w="12700">
            <a:solidFill>
              <a:srgbClr val="6666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5336" y="8043862"/>
            <a:ext cx="4039628" cy="361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90892" y="8198839"/>
            <a:ext cx="206819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© </a:t>
            </a:r>
            <a:r>
              <a:rPr sz="1000" b="1" spc="-10" dirty="0">
                <a:latin typeface="Arial"/>
                <a:cs typeface="Arial"/>
              </a:rPr>
              <a:t>2012 </a:t>
            </a:r>
            <a:r>
              <a:rPr sz="1000" b="1" spc="-5" dirty="0">
                <a:latin typeface="Arial"/>
                <a:cs typeface="Arial"/>
              </a:rPr>
              <a:t>Carnegie Mellon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University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57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ct val="100000"/>
              </a:lnSpc>
            </a:pPr>
            <a:r>
              <a:rPr spc="-5" dirty="0"/>
              <a:t>Security Testing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36104" y="2476500"/>
            <a:ext cx="8164830" cy="535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70312"/>
              <a:buChar char="•"/>
              <a:tabLst>
                <a:tab pos="241300" algn="l"/>
              </a:tabLst>
            </a:pPr>
            <a:r>
              <a:rPr sz="3200" spc="-5" dirty="0">
                <a:latin typeface="Arial"/>
                <a:cs typeface="Arial"/>
              </a:rPr>
              <a:t>White box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validate design decisions </a:t>
            </a:r>
            <a:r>
              <a:rPr sz="2800" spc="-5" dirty="0">
                <a:latin typeface="Arial"/>
                <a:cs typeface="Arial"/>
              </a:rPr>
              <a:t>&amp;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assumptions</a:t>
            </a:r>
            <a:endParaRPr sz="2800">
              <a:latin typeface="Arial"/>
              <a:cs typeface="Arial"/>
            </a:endParaRPr>
          </a:p>
          <a:p>
            <a:pPr marL="684530" marR="67310" lvl="1" indent="-208915">
              <a:lnSpc>
                <a:spcPct val="80000"/>
              </a:lnSpc>
              <a:spcBef>
                <a:spcPts val="84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analyze data, control, information </a:t>
            </a:r>
            <a:r>
              <a:rPr sz="2800" spc="-5" dirty="0">
                <a:latin typeface="Arial"/>
                <a:cs typeface="Arial"/>
              </a:rPr>
              <a:t>flows; </a:t>
            </a:r>
            <a:r>
              <a:rPr sz="2800" dirty="0">
                <a:latin typeface="Arial"/>
                <a:cs typeface="Arial"/>
              </a:rPr>
              <a:t>coding  practices; exception </a:t>
            </a:r>
            <a:r>
              <a:rPr sz="2800" spc="-5" dirty="0">
                <a:latin typeface="Arial"/>
                <a:cs typeface="Arial"/>
              </a:rPr>
              <a:t>&amp; error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handling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SzPct val="70312"/>
              <a:buChar char="•"/>
              <a:tabLst>
                <a:tab pos="241300" algn="l"/>
              </a:tabLst>
            </a:pPr>
            <a:r>
              <a:rPr sz="3200" dirty="0">
                <a:latin typeface="Arial"/>
                <a:cs typeface="Arial"/>
              </a:rPr>
              <a:t>Black </a:t>
            </a:r>
            <a:r>
              <a:rPr sz="3200" spc="-5" dirty="0">
                <a:latin typeface="Arial"/>
                <a:cs typeface="Arial"/>
              </a:rPr>
              <a:t>box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focus on externally visible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behavior</a:t>
            </a:r>
            <a:endParaRPr sz="2800">
              <a:latin typeface="Arial"/>
              <a:cs typeface="Arial"/>
            </a:endParaRPr>
          </a:p>
          <a:p>
            <a:pPr marL="684530" marR="460375" lvl="1" indent="-208915">
              <a:lnSpc>
                <a:spcPct val="80000"/>
              </a:lnSpc>
              <a:spcBef>
                <a:spcPts val="84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examine requirements, protocols, interfaces,  attempted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attacks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70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vulnerability scanning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one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SzPct val="70312"/>
              <a:buChar char="•"/>
              <a:tabLst>
                <a:tab pos="241300" algn="l"/>
              </a:tabLst>
            </a:pPr>
            <a:r>
              <a:rPr sz="3200" spc="-5" dirty="0">
                <a:latin typeface="Arial"/>
                <a:cs typeface="Arial"/>
              </a:rPr>
              <a:t>Penetration testing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(revised)</a:t>
            </a:r>
            <a:endParaRPr sz="32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30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final production environment; final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configuration</a:t>
            </a:r>
            <a:endParaRPr sz="2800">
              <a:latin typeface="Arial"/>
              <a:cs typeface="Arial"/>
            </a:endParaRPr>
          </a:p>
          <a:p>
            <a:pPr marL="684530" lvl="1" indent="-208915">
              <a:lnSpc>
                <a:spcPct val="100000"/>
              </a:lnSpc>
              <a:spcBef>
                <a:spcPts val="165"/>
              </a:spcBef>
              <a:buSzPct val="89285"/>
              <a:buFont typeface="Times New Roman"/>
              <a:buChar char="•"/>
              <a:tabLst>
                <a:tab pos="685165" algn="l"/>
              </a:tabLst>
            </a:pPr>
            <a:r>
              <a:rPr sz="2800" dirty="0">
                <a:latin typeface="Arial"/>
                <a:cs typeface="Arial"/>
              </a:rPr>
              <a:t>structured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demonstrate impact of likely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risks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2400" y="2857500"/>
            <a:ext cx="10058400" cy="612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000" y="1981200"/>
            <a:ext cx="11785600" cy="777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1957070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dirty="0">
                <a:latin typeface="Arial"/>
                <a:cs typeface="Arial"/>
              </a:rPr>
              <a:t>syllabus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000" y="2260600"/>
            <a:ext cx="11633200" cy="5842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650"/>
              </a:lnSpc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15900"/>
            <a:ext cx="3162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008" y="9183685"/>
            <a:ext cx="1939925" cy="5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6100" y="9194800"/>
            <a:ext cx="17907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54" y="9311719"/>
            <a:ext cx="3606800" cy="441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9321800"/>
            <a:ext cx="3454400" cy="368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88410"/>
            <a:ext cx="13004800" cy="138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04904"/>
            <a:ext cx="13004800" cy="63500"/>
          </a:xfrm>
          <a:custGeom>
            <a:avLst/>
            <a:gdLst/>
            <a:ahLst/>
            <a:cxnLst/>
            <a:rect l="l" t="t" r="r" b="b"/>
            <a:pathLst>
              <a:path w="13004800" h="63500">
                <a:moveTo>
                  <a:pt x="0" y="635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556C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0" y="9156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241300"/>
            <a:ext cx="8305800" cy="660400"/>
          </a:xfrm>
          <a:custGeom>
            <a:avLst/>
            <a:gdLst/>
            <a:ahLst/>
            <a:cxnLst/>
            <a:rect l="l" t="t" r="r" b="b"/>
            <a:pathLst>
              <a:path w="8305800" h="660400">
                <a:moveTo>
                  <a:pt x="0" y="0"/>
                </a:moveTo>
                <a:lnTo>
                  <a:pt x="8305800" y="0"/>
                </a:lnTo>
                <a:lnTo>
                  <a:pt x="83058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76D6FF">
              <a:alpha val="5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800" y="265493"/>
            <a:ext cx="410273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46505" algn="l"/>
                <a:tab pos="1729105" algn="l"/>
              </a:tabLst>
            </a:pPr>
            <a:r>
              <a:rPr sz="3800" i="1" spc="-5" dirty="0">
                <a:latin typeface="Arial"/>
                <a:cs typeface="Arial"/>
              </a:rPr>
              <a:t>aims	</a:t>
            </a:r>
            <a:r>
              <a:rPr sz="3800" i="1" dirty="0">
                <a:latin typeface="Arial"/>
                <a:cs typeface="Arial"/>
              </a:rPr>
              <a:t>&amp;	</a:t>
            </a:r>
            <a:r>
              <a:rPr sz="3800" i="1" spc="-5" dirty="0">
                <a:latin typeface="Arial"/>
                <a:cs typeface="Arial"/>
              </a:rPr>
              <a:t>objectives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1524000"/>
            <a:ext cx="125095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2400" y="2857500"/>
            <a:ext cx="10058400" cy="612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000" y="1981200"/>
            <a:ext cx="11785600" cy="777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820617"/>
            <a:ext cx="13004800" cy="4203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600" y="4165600"/>
            <a:ext cx="12801600" cy="3416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3835400"/>
            <a:ext cx="13004800" cy="4051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88455" y="9414086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dirty="0">
                <a:solidFill>
                  <a:srgbClr val="9A9A9A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2459</Words>
  <Application>Microsoft Office PowerPoint</Application>
  <PresentationFormat>Personnalisé</PresentationFormat>
  <Paragraphs>781</Paragraphs>
  <Slides>60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</vt:lpstr>
      <vt:lpstr>Times New Roman</vt:lpstr>
      <vt:lpstr>Office Theme</vt:lpstr>
      <vt:lpstr>Comp6236 SE &amp; Cyber Security  week 1</vt:lpstr>
      <vt:lpstr>the module</vt:lpstr>
      <vt:lpstr>Sense of Security</vt:lpstr>
      <vt:lpstr>(False) Sense of Security</vt:lpstr>
      <vt:lpstr>chain of command</vt:lpstr>
      <vt:lpstr>aims &amp; objectives</vt:lpstr>
      <vt:lpstr>aims &amp; objectives</vt:lpstr>
      <vt:lpstr>syllabus</vt:lpstr>
      <vt:lpstr>aims &amp; objectives</vt:lpstr>
      <vt:lpstr>plan of lectures (1)</vt:lpstr>
      <vt:lpstr>plan of lectures (2)</vt:lpstr>
      <vt:lpstr>Weekly schedule</vt:lpstr>
      <vt:lpstr>Secure Software  Development Life Cycle</vt:lpstr>
      <vt:lpstr>Vulnerabilities/Attacks</vt:lpstr>
      <vt:lpstr>Présentation PowerPoint</vt:lpstr>
      <vt:lpstr>Software Security Touchpoints</vt:lpstr>
      <vt:lpstr>SDLC With Defined Security Touchpoints</vt:lpstr>
      <vt:lpstr>Touchpoints (1 of 4)</vt:lpstr>
      <vt:lpstr>Touchpoints (2 of 4)</vt:lpstr>
      <vt:lpstr>Touchpoints (3 of 4)</vt:lpstr>
      <vt:lpstr>Touchpoints (4 of 4)</vt:lpstr>
      <vt:lpstr>Security Development Lifecycle (SDL):  What is it?</vt:lpstr>
      <vt:lpstr>Origins</vt:lpstr>
      <vt:lpstr>Présentation PowerPoint</vt:lpstr>
      <vt:lpstr>Présentation PowerPoint</vt:lpstr>
      <vt:lpstr>Agenda</vt:lpstr>
      <vt:lpstr>Practice 1: Core Security Training</vt:lpstr>
      <vt:lpstr>Practice 2: Security and Privacy  Requirements</vt:lpstr>
      <vt:lpstr>Practice 3: Create quality gates/bug bars</vt:lpstr>
      <vt:lpstr>Practice 4: Security and Privacy Risk  Assessment L 1</vt:lpstr>
      <vt:lpstr>Practice 4: Security and Privacy Risk  Assessment L 2</vt:lpstr>
      <vt:lpstr>Phase Three: Design</vt:lpstr>
      <vt:lpstr>Phase Three: Three Cyclical Steps</vt:lpstr>
      <vt:lpstr>Practice 5: Establish design requirements</vt:lpstr>
      <vt:lpstr>Practice 6: Attack surface analysis/  reduction</vt:lpstr>
      <vt:lpstr>Practice 7: Threat modeling</vt:lpstr>
      <vt:lpstr>Practice 8: Use Approved Tools</vt:lpstr>
      <vt:lpstr>Practice 9: Deprecate Unsafe Functions</vt:lpstr>
      <vt:lpstr>Practice 10: Perform Static Analysis</vt:lpstr>
      <vt:lpstr>Practice 11: Perform Dynamic Analysis</vt:lpstr>
      <vt:lpstr>Practice 12: Fuzz Testing</vt:lpstr>
      <vt:lpstr>Practice 13: Attack Surface Review</vt:lpstr>
      <vt:lpstr>Practice 14: Incident Response Plan</vt:lpstr>
      <vt:lpstr>Practice 15: Final Security Review</vt:lpstr>
      <vt:lpstr>Practice 16: Release/Archive</vt:lpstr>
      <vt:lpstr>Practice 17: Execute Incident Response  Plan</vt:lpstr>
      <vt:lpstr>Agenda</vt:lpstr>
      <vt:lpstr>Présentation PowerPoint</vt:lpstr>
      <vt:lpstr>Agile: Bucket Practices</vt:lpstr>
      <vt:lpstr>Présentation PowerPoint</vt:lpstr>
      <vt:lpstr>Enterprise Software Security Framework</vt:lpstr>
      <vt:lpstr>Assurent Software Security Lifecycle</vt:lpstr>
      <vt:lpstr>Assess Security Risk Across the SDLC</vt:lpstr>
      <vt:lpstr>Attack Patterns</vt:lpstr>
      <vt:lpstr>Assurance Cases</vt:lpstr>
      <vt:lpstr>Misuse/Abuse Cases</vt:lpstr>
      <vt:lpstr>Architecture &amp; Design</vt:lpstr>
      <vt:lpstr>Secure Code Review/Scanning</vt:lpstr>
      <vt:lpstr>Security Testing - 1</vt:lpstr>
      <vt:lpstr>Security Testing - 2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Comp6236 SE &amp; Cyber Security  week 1</dc:title>
  <dc:creator>Md Ferdous</dc:creator>
  <cp:lastModifiedBy>tio nogueras g. (gtn1n16)</cp:lastModifiedBy>
  <cp:revision>35</cp:revision>
  <dcterms:created xsi:type="dcterms:W3CDTF">2016-09-27T15:57:10Z</dcterms:created>
  <dcterms:modified xsi:type="dcterms:W3CDTF">2016-10-04T08:18:57Z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2016-09-27T00:00:00Z</vt:filetime>
  </property>
</Properties>
</file>